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30"/>
  </p:notesMasterIdLst>
  <p:handoutMasterIdLst>
    <p:handoutMasterId r:id="rId31"/>
  </p:handoutMasterIdLst>
  <p:sldIdLst>
    <p:sldId id="268" r:id="rId5"/>
    <p:sldId id="269" r:id="rId6"/>
    <p:sldId id="271" r:id="rId7"/>
    <p:sldId id="277" r:id="rId8"/>
    <p:sldId id="262" r:id="rId9"/>
    <p:sldId id="272" r:id="rId10"/>
    <p:sldId id="275" r:id="rId11"/>
    <p:sldId id="279" r:id="rId12"/>
    <p:sldId id="278" r:id="rId13"/>
    <p:sldId id="280" r:id="rId14"/>
    <p:sldId id="281" r:id="rId15"/>
    <p:sldId id="282" r:id="rId16"/>
    <p:sldId id="283" r:id="rId17"/>
    <p:sldId id="295" r:id="rId18"/>
    <p:sldId id="284" r:id="rId19"/>
    <p:sldId id="291" r:id="rId20"/>
    <p:sldId id="285" r:id="rId21"/>
    <p:sldId id="286" r:id="rId22"/>
    <p:sldId id="287" r:id="rId23"/>
    <p:sldId id="288" r:id="rId24"/>
    <p:sldId id="289" r:id="rId25"/>
    <p:sldId id="292" r:id="rId26"/>
    <p:sldId id="293" r:id="rId27"/>
    <p:sldId id="294" r:id="rId28"/>
    <p:sldId id="257"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B591A84-6338-419C-98C4-A5993C2279F7}">
          <p14:sldIdLst>
            <p14:sldId id="268"/>
            <p14:sldId id="269"/>
            <p14:sldId id="271"/>
            <p14:sldId id="277"/>
            <p14:sldId id="262"/>
            <p14:sldId id="272"/>
            <p14:sldId id="275"/>
            <p14:sldId id="279"/>
            <p14:sldId id="278"/>
            <p14:sldId id="280"/>
            <p14:sldId id="281"/>
            <p14:sldId id="282"/>
            <p14:sldId id="283"/>
            <p14:sldId id="295"/>
            <p14:sldId id="284"/>
          </p14:sldIdLst>
        </p14:section>
        <p14:section name="Untitled Section" id="{03A643A1-17FB-4C82-BE58-B38F5AF4EF99}">
          <p14:sldIdLst>
            <p14:sldId id="291"/>
            <p14:sldId id="285"/>
            <p14:sldId id="286"/>
            <p14:sldId id="287"/>
            <p14:sldId id="288"/>
            <p14:sldId id="289"/>
            <p14:sldId id="292"/>
            <p14:sldId id="293"/>
            <p14:sldId id="294"/>
            <p14:sldId id="2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74240"/>
    <a:srgbClr val="EEE4B1"/>
    <a:srgbClr val="133E57"/>
    <a:srgbClr val="184259"/>
    <a:srgbClr val="9C4E4E"/>
    <a:srgbClr val="700000"/>
    <a:srgbClr val="5E2001"/>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67" autoAdjust="0"/>
    <p:restoredTop sz="94652" autoAdjust="0"/>
  </p:normalViewPr>
  <p:slideViewPr>
    <p:cSldViewPr snapToGrid="0">
      <p:cViewPr varScale="1">
        <p:scale>
          <a:sx n="86" d="100"/>
          <a:sy n="86" d="100"/>
        </p:scale>
        <p:origin x="485" y="72"/>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BF7510-B9ED-40E0-8274-4F64AD62B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5E24B0-B97F-4932-93CD-4307D6181D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0AA17F-CB06-445B-ACD3-321E84E51A80}" type="datetimeFigureOut">
              <a:rPr lang="en-US" smtClean="0"/>
              <a:t>6/13/2021</a:t>
            </a:fld>
            <a:endParaRPr lang="en-US" dirty="0"/>
          </a:p>
        </p:txBody>
      </p:sp>
      <p:sp>
        <p:nvSpPr>
          <p:cNvPr id="4" name="Footer Placeholder 3">
            <a:extLst>
              <a:ext uri="{FF2B5EF4-FFF2-40B4-BE49-F238E27FC236}">
                <a16:creationId xmlns:a16="http://schemas.microsoft.com/office/drawing/2014/main" id="{7FC3A0DF-A8A7-4EF4-96E5-757FFFC2A9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2BEC987-E8F6-4FD2-BFB2-04815BD1D2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78EF9-7F2B-4B20-A25C-9E80C16977B9}" type="slidenum">
              <a:rPr lang="en-US" smtClean="0"/>
              <a:t>‹#›</a:t>
            </a:fld>
            <a:endParaRPr lang="en-US" dirty="0"/>
          </a:p>
        </p:txBody>
      </p:sp>
    </p:spTree>
    <p:extLst>
      <p:ext uri="{BB962C8B-B14F-4D97-AF65-F5344CB8AC3E}">
        <p14:creationId xmlns:p14="http://schemas.microsoft.com/office/powerpoint/2010/main" val="250011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141C0-BF72-4A20-AFA7-D05563D549B7}" type="datetimeFigureOut">
              <a:rPr lang="en-US" smtClean="0"/>
              <a:t>6/13/2021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AF9CF-D1E5-49FD-94F7-B246BB67E246}" type="slidenum">
              <a:rPr lang="en-US" smtClean="0"/>
              <a:t>‹#›</a:t>
            </a:fld>
            <a:endParaRPr lang="en-US" dirty="0"/>
          </a:p>
        </p:txBody>
      </p:sp>
    </p:spTree>
    <p:extLst>
      <p:ext uri="{BB962C8B-B14F-4D97-AF65-F5344CB8AC3E}">
        <p14:creationId xmlns:p14="http://schemas.microsoft.com/office/powerpoint/2010/main" val="1629285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chor="ctr" anchorCtr="0">
            <a:normAutofit/>
          </a:bodyPr>
          <a:lstStyle>
            <a:lvl1pPr>
              <a:defRPr sz="3000"/>
            </a:lvl1pPr>
          </a:lstStyle>
          <a:p>
            <a:r>
              <a:rPr lang="en-US" noProof="0"/>
              <a:t>Click to edit Master title style</a:t>
            </a:r>
          </a:p>
        </p:txBody>
      </p:sp>
      <p:sp>
        <p:nvSpPr>
          <p:cNvPr id="3" name="Content Placeholder 2"/>
          <p:cNvSpPr>
            <a:spLocks noGrp="1"/>
          </p:cNvSpPr>
          <p:nvPr>
            <p:ph idx="1"/>
          </p:nvPr>
        </p:nvSpPr>
        <p:spPr>
          <a:xfrm>
            <a:off x="685801" y="1869601"/>
            <a:ext cx="10840914" cy="3921600"/>
          </a:xfrm>
        </p:spPr>
        <p:txBody>
          <a:bodyPr anchor="t" anchorCtr="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84B7D2A-0DF8-424B-9572-B79AEBB2D9DC}" type="datetimeFigureOut">
              <a:rPr lang="en-US" noProof="0" smtClean="0"/>
              <a:t>6/13/2021</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8" name="Straight Connector 7">
            <a:extLst>
              <a:ext uri="{FF2B5EF4-FFF2-40B4-BE49-F238E27FC236}">
                <a16:creationId xmlns:a16="http://schemas.microsoft.com/office/drawing/2014/main" id="{328F7C25-BFB6-430F-87B6-7D0D2C7493D6}"/>
              </a:ext>
              <a:ext uri="{C183D7F6-B498-43B3-948B-1728B52AA6E4}">
                <adec:decorative xmlns="" xmlns:adec="http://schemas.microsoft.com/office/drawing/2017/decorative" val="1"/>
              </a:ext>
            </a:extLst>
          </p:cNvPr>
          <p:cNvCxnSpPr>
            <a:cxnSpLocks/>
          </p:cNvCxnSpPr>
          <p:nvPr userDrawn="1"/>
        </p:nvCxnSpPr>
        <p:spPr>
          <a:xfrm rot="16200000">
            <a:off x="-185517" y="122343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1026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hasCustomPrompt="1"/>
          </p:nvPr>
        </p:nvSpPr>
        <p:spPr>
          <a:xfrm>
            <a:off x="685801" y="609601"/>
            <a:ext cx="10840913" cy="3124199"/>
          </a:xfrm>
        </p:spPr>
        <p:txBody>
          <a:bodyPr anchor="ctr">
            <a:normAutofit/>
          </a:bodyPr>
          <a:lstStyle>
            <a:lvl1pPr algn="l">
              <a:defRPr sz="3000" b="0" cap="none"/>
            </a:lvl1pPr>
          </a:lstStyle>
          <a:p>
            <a:r>
              <a:rPr lang="en-US" noProof="0"/>
              <a:t>CLICK TO EDIT MASTER TITLE STYLE</a:t>
            </a:r>
          </a:p>
        </p:txBody>
      </p:sp>
      <p:sp>
        <p:nvSpPr>
          <p:cNvPr id="3" name="Text Placeholder 2"/>
          <p:cNvSpPr>
            <a:spLocks noGrp="1"/>
          </p:cNvSpPr>
          <p:nvPr>
            <p:ph type="body" idx="1"/>
          </p:nvPr>
        </p:nvSpPr>
        <p:spPr>
          <a:xfrm>
            <a:off x="685800" y="3733800"/>
            <a:ext cx="10840914" cy="20574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6/13/2021</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32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a:t>Click to edit Master title style</a:t>
            </a:r>
          </a:p>
        </p:txBody>
      </p:sp>
      <p:sp>
        <p:nvSpPr>
          <p:cNvPr id="3" name="Date Placeholder 2"/>
          <p:cNvSpPr>
            <a:spLocks noGrp="1"/>
          </p:cNvSpPr>
          <p:nvPr>
            <p:ph type="dt" sz="half" idx="10"/>
          </p:nvPr>
        </p:nvSpPr>
        <p:spPr/>
        <p:txBody>
          <a:bodyPr/>
          <a:lstStyle/>
          <a:p>
            <a:fld id="{984B7D2A-0DF8-424B-9572-B79AEBB2D9DC}" type="datetimeFigureOut">
              <a:rPr lang="en-US" noProof="0" smtClean="0"/>
              <a:t>6/13/2021</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51064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84B7D2A-0DF8-424B-9572-B79AEBB2D9DC}" type="datetimeFigureOut">
              <a:rPr lang="en-US" noProof="0" smtClean="0"/>
              <a:t>6/13/2021</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p:txBody>
      </p:sp>
      <p:sp>
        <p:nvSpPr>
          <p:cNvPr id="4" name="Slide Number Placeholder 3"/>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453706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1786"/>
            <a:ext cx="12188825" cy="6856214"/>
          </a:xfrm>
          <a:prstGeom prst="rect">
            <a:avLst/>
          </a:prstGeom>
        </p:spPr>
      </p:pic>
      <p:sp>
        <p:nvSpPr>
          <p:cNvPr id="2" name="Title 1"/>
          <p:cNvSpPr>
            <a:spLocks noGrp="1"/>
          </p:cNvSpPr>
          <p:nvPr>
            <p:ph type="ctrTitle"/>
          </p:nvPr>
        </p:nvSpPr>
        <p:spPr>
          <a:xfrm>
            <a:off x="2476500" y="2716272"/>
            <a:ext cx="8683625" cy="2421464"/>
          </a:xfrm>
        </p:spPr>
        <p:txBody>
          <a:bodyPr anchor="b">
            <a:normAutofit/>
          </a:bodyPr>
          <a:lstStyle>
            <a:lvl1pPr algn="r">
              <a:defRPr sz="4800">
                <a:effectLst/>
              </a:defRPr>
            </a:lvl1pPr>
          </a:lstStyle>
          <a:p>
            <a:r>
              <a:rPr lang="en-US" noProof="0"/>
              <a:t>Click to edit Master title style</a:t>
            </a:r>
          </a:p>
        </p:txBody>
      </p:sp>
      <p:sp>
        <p:nvSpPr>
          <p:cNvPr id="3" name="Subtitle 2"/>
          <p:cNvSpPr>
            <a:spLocks noGrp="1"/>
          </p:cNvSpPr>
          <p:nvPr>
            <p:ph type="subTitle" idx="1"/>
          </p:nvPr>
        </p:nvSpPr>
        <p:spPr>
          <a:xfrm>
            <a:off x="2476500" y="5137736"/>
            <a:ext cx="8683625" cy="732840"/>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984B7D2A-0DF8-424B-9572-B79AEBB2D9DC}" type="datetimeFigureOut">
              <a:rPr lang="en-US" noProof="0" smtClean="0"/>
              <a:t>6/13/2021</a:t>
            </a:fld>
            <a:endParaRPr lang="en-US" noProof="0" dirty="0"/>
          </a:p>
        </p:txBody>
      </p:sp>
      <p:sp>
        <p:nvSpPr>
          <p:cNvPr id="5" name="Footer Placeholder 4"/>
          <p:cNvSpPr>
            <a:spLocks noGrp="1"/>
          </p:cNvSpPr>
          <p:nvPr>
            <p:ph type="ftr" sz="quarter" idx="11"/>
          </p:nvPr>
        </p:nvSpPr>
        <p:spPr>
          <a:xfrm>
            <a:off x="3962399" y="5870575"/>
            <a:ext cx="4893958" cy="377825"/>
          </a:xfrm>
        </p:spPr>
        <p:txBody>
          <a:bodyPr/>
          <a:lstStyle/>
          <a:p>
            <a:r>
              <a:rPr lang="en-US" noProof="0" dirty="0"/>
              <a:t>Add a Footer</a:t>
            </a:r>
          </a:p>
        </p:txBody>
      </p:sp>
      <p:sp>
        <p:nvSpPr>
          <p:cNvPr id="6" name="Slide Number Placeholder 5"/>
          <p:cNvSpPr>
            <a:spLocks noGrp="1"/>
          </p:cNvSpPr>
          <p:nvPr>
            <p:ph type="sldNum" sz="quarter" idx="12"/>
          </p:nvPr>
        </p:nvSpPr>
        <p:spPr>
          <a:xfrm>
            <a:off x="10608958" y="5870575"/>
            <a:ext cx="551167" cy="377825"/>
          </a:xfrm>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406293711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552450" y="1874308"/>
            <a:ext cx="3814235" cy="1260000"/>
          </a:xfrm>
        </p:spPr>
        <p:txBody>
          <a:bodyPr anchor="ctr" anchorCtr="0">
            <a:noAutofit/>
          </a:bodyPr>
          <a:lstStyle>
            <a:lvl1pPr algn="r">
              <a:defRPr sz="3000" b="0"/>
            </a:lvl1pPr>
          </a:lstStyle>
          <a:p>
            <a:r>
              <a:rPr lang="en-US" noProof="0"/>
              <a:t>Click to edit Master title style</a:t>
            </a:r>
          </a:p>
        </p:txBody>
      </p:sp>
      <p:sp>
        <p:nvSpPr>
          <p:cNvPr id="3" name="Content Placeholder 2"/>
          <p:cNvSpPr>
            <a:spLocks noGrp="1"/>
          </p:cNvSpPr>
          <p:nvPr>
            <p:ph idx="1"/>
          </p:nvPr>
        </p:nvSpPr>
        <p:spPr>
          <a:xfrm>
            <a:off x="4648200" y="0"/>
            <a:ext cx="7543800" cy="6856214"/>
          </a:xfrm>
        </p:spPr>
        <p:txBody>
          <a:bodyPr anchor="ctr">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552450" y="3134308"/>
            <a:ext cx="3814235" cy="2016600"/>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6/13/2021</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00633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escription and Conent">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840914" cy="1260000"/>
          </a:xfrm>
        </p:spPr>
        <p:txBody>
          <a:bodyPr anchor="ctr" anchorCtr="0">
            <a:normAutofit/>
          </a:bodyPr>
          <a:lstStyle>
            <a:lvl1pPr>
              <a:defRPr sz="3000"/>
            </a:lvl1pPr>
          </a:lstStyle>
          <a:p>
            <a:r>
              <a:rPr lang="en-US" noProof="0"/>
              <a:t>Click to edit Master title style</a:t>
            </a:r>
          </a:p>
        </p:txBody>
      </p:sp>
      <p:sp>
        <p:nvSpPr>
          <p:cNvPr id="3" name="Text Placeholder 2"/>
          <p:cNvSpPr>
            <a:spLocks noGrp="1"/>
          </p:cNvSpPr>
          <p:nvPr>
            <p:ph type="body" idx="1"/>
          </p:nvPr>
        </p:nvSpPr>
        <p:spPr>
          <a:xfrm>
            <a:off x="685799" y="1881824"/>
            <a:ext cx="10840914" cy="1032826"/>
          </a:xfrm>
        </p:spPr>
        <p:txBody>
          <a:bodyPr anchor="t" anchorCtr="0">
            <a:no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7" name="Date Placeholder 6"/>
          <p:cNvSpPr>
            <a:spLocks noGrp="1"/>
          </p:cNvSpPr>
          <p:nvPr>
            <p:ph type="dt" sz="half" idx="10"/>
          </p:nvPr>
        </p:nvSpPr>
        <p:spPr/>
        <p:txBody>
          <a:bodyPr/>
          <a:lstStyle/>
          <a:p>
            <a:fld id="{984B7D2A-0DF8-424B-9572-B79AEBB2D9DC}" type="datetimeFigureOut">
              <a:rPr lang="en-US" noProof="0" smtClean="0"/>
              <a:t>6/13/2021</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6" name="Text Placeholder 5">
            <a:extLst>
              <a:ext uri="{FF2B5EF4-FFF2-40B4-BE49-F238E27FC236}">
                <a16:creationId xmlns:a16="http://schemas.microsoft.com/office/drawing/2014/main" id="{B47DAE59-9D63-4159-8F3E-560C31F19A89}"/>
              </a:ext>
            </a:extLst>
          </p:cNvPr>
          <p:cNvSpPr>
            <a:spLocks noGrp="1"/>
          </p:cNvSpPr>
          <p:nvPr>
            <p:ph type="body" sz="quarter" idx="14"/>
          </p:nvPr>
        </p:nvSpPr>
        <p:spPr>
          <a:xfrm>
            <a:off x="1216192"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Edit Master text styles</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sp>
        <p:nvSpPr>
          <p:cNvPr id="12" name="Text Placeholder 2">
            <a:extLst>
              <a:ext uri="{FF2B5EF4-FFF2-40B4-BE49-F238E27FC236}">
                <a16:creationId xmlns:a16="http://schemas.microsoft.com/office/drawing/2014/main" id="{4249143D-80A5-4E4C-BBFD-F253500CE226}"/>
              </a:ext>
            </a:extLst>
          </p:cNvPr>
          <p:cNvSpPr>
            <a:spLocks noGrp="1"/>
          </p:cNvSpPr>
          <p:nvPr>
            <p:ph type="body" idx="13"/>
          </p:nvPr>
        </p:nvSpPr>
        <p:spPr>
          <a:xfrm>
            <a:off x="685799" y="2914650"/>
            <a:ext cx="10840914" cy="502126"/>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0" name="Text Placeholder 5">
            <a:extLst>
              <a:ext uri="{FF2B5EF4-FFF2-40B4-BE49-F238E27FC236}">
                <a16:creationId xmlns:a16="http://schemas.microsoft.com/office/drawing/2014/main" id="{B06123F0-984B-4EF8-9945-3621C401B7AD}"/>
              </a:ext>
            </a:extLst>
          </p:cNvPr>
          <p:cNvSpPr>
            <a:spLocks noGrp="1"/>
          </p:cNvSpPr>
          <p:nvPr>
            <p:ph type="body" sz="quarter" idx="17"/>
          </p:nvPr>
        </p:nvSpPr>
        <p:spPr>
          <a:xfrm>
            <a:off x="7465366"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Edit Master text styles</a:t>
            </a:r>
          </a:p>
        </p:txBody>
      </p:sp>
      <p:sp>
        <p:nvSpPr>
          <p:cNvPr id="21" name="Text Placeholder 5">
            <a:extLst>
              <a:ext uri="{FF2B5EF4-FFF2-40B4-BE49-F238E27FC236}">
                <a16:creationId xmlns:a16="http://schemas.microsoft.com/office/drawing/2014/main" id="{A669C074-A9BE-4B07-ACEE-3B34AAC8B9E7}"/>
              </a:ext>
            </a:extLst>
          </p:cNvPr>
          <p:cNvSpPr>
            <a:spLocks noGrp="1"/>
          </p:cNvSpPr>
          <p:nvPr>
            <p:ph type="body" sz="quarter" idx="18"/>
          </p:nvPr>
        </p:nvSpPr>
        <p:spPr>
          <a:xfrm>
            <a:off x="9548424"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Edit Master text styles</a:t>
            </a:r>
          </a:p>
        </p:txBody>
      </p:sp>
      <p:sp>
        <p:nvSpPr>
          <p:cNvPr id="19" name="Text Placeholder 5">
            <a:extLst>
              <a:ext uri="{FF2B5EF4-FFF2-40B4-BE49-F238E27FC236}">
                <a16:creationId xmlns:a16="http://schemas.microsoft.com/office/drawing/2014/main" id="{84A40D78-D6DD-41A7-A132-9D48DF8649A9}"/>
              </a:ext>
            </a:extLst>
          </p:cNvPr>
          <p:cNvSpPr>
            <a:spLocks noGrp="1"/>
          </p:cNvSpPr>
          <p:nvPr>
            <p:ph type="body" sz="quarter" idx="16"/>
          </p:nvPr>
        </p:nvSpPr>
        <p:spPr>
          <a:xfrm>
            <a:off x="5382308"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Edit Master text styles</a:t>
            </a:r>
          </a:p>
        </p:txBody>
      </p:sp>
      <p:sp>
        <p:nvSpPr>
          <p:cNvPr id="18" name="Text Placeholder 5">
            <a:extLst>
              <a:ext uri="{FF2B5EF4-FFF2-40B4-BE49-F238E27FC236}">
                <a16:creationId xmlns:a16="http://schemas.microsoft.com/office/drawing/2014/main" id="{4A9CFAA7-850F-4C92-A9BE-56452E5CA04D}"/>
              </a:ext>
            </a:extLst>
          </p:cNvPr>
          <p:cNvSpPr>
            <a:spLocks noGrp="1"/>
          </p:cNvSpPr>
          <p:nvPr>
            <p:ph type="body" sz="quarter" idx="15"/>
          </p:nvPr>
        </p:nvSpPr>
        <p:spPr>
          <a:xfrm>
            <a:off x="3299250"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Edit Master text styles</a:t>
            </a:r>
          </a:p>
        </p:txBody>
      </p:sp>
      <p:cxnSp>
        <p:nvCxnSpPr>
          <p:cNvPr id="14" name="Straight Connector 13">
            <a:extLst>
              <a:ext uri="{FF2B5EF4-FFF2-40B4-BE49-F238E27FC236}">
                <a16:creationId xmlns:a16="http://schemas.microsoft.com/office/drawing/2014/main" id="{CC5A0CF1-9FE7-4149-97DC-5221639144C8}"/>
              </a:ext>
              <a:ext uri="{C183D7F6-B498-43B3-948B-1728B52AA6E4}">
                <adec:decorative xmlns="" xmlns:adec="http://schemas.microsoft.com/office/drawing/2017/decorative" val="1"/>
              </a:ext>
            </a:extLst>
          </p:cNvPr>
          <p:cNvCxnSpPr>
            <a:cxnSpLocks/>
          </p:cNvCxnSpPr>
          <p:nvPr userDrawn="1"/>
        </p:nvCxnSpPr>
        <p:spPr>
          <a:xfrm rot="16200000">
            <a:off x="-185517" y="124248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3639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1457326" y="995967"/>
            <a:ext cx="6238874" cy="1260000"/>
          </a:xfrm>
        </p:spPr>
        <p:txBody>
          <a:bodyPr anchor="ctr" anchorCtr="0">
            <a:noAutofit/>
          </a:bodyPr>
          <a:lstStyle>
            <a:lvl1pPr algn="r">
              <a:defRPr sz="3000" b="0"/>
            </a:lvl1pPr>
          </a:lstStyle>
          <a:p>
            <a:r>
              <a:rPr lang="en-US" noProof="0"/>
              <a:t>Click to edit Master title style</a:t>
            </a:r>
          </a:p>
        </p:txBody>
      </p:sp>
      <p:sp>
        <p:nvSpPr>
          <p:cNvPr id="14" name="Picture Placeholder 2"/>
          <p:cNvSpPr>
            <a:spLocks noGrp="1" noChangeAspect="1"/>
          </p:cNvSpPr>
          <p:nvPr>
            <p:ph type="pic" idx="1"/>
          </p:nvPr>
        </p:nvSpPr>
        <p:spPr bwMode="blackGray">
          <a:xfrm>
            <a:off x="8014200" y="995968"/>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a:xfrm>
            <a:off x="1085849" y="2255967"/>
            <a:ext cx="6610351" cy="3476618"/>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6/13/2021</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96938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Righ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6657974" y="995968"/>
            <a:ext cx="4848225" cy="1260000"/>
          </a:xfrm>
        </p:spPr>
        <p:txBody>
          <a:bodyPr anchor="ctr" anchorCtr="0">
            <a:normAutofit/>
          </a:bodyPr>
          <a:lstStyle>
            <a:lvl1pPr algn="l">
              <a:defRPr sz="3000" b="0"/>
            </a:lvl1pPr>
          </a:lstStyle>
          <a:p>
            <a:r>
              <a:rPr lang="en-US" noProof="0"/>
              <a:t>Click to edit Master title style</a:t>
            </a:r>
          </a:p>
        </p:txBody>
      </p:sp>
      <p:sp>
        <p:nvSpPr>
          <p:cNvPr id="14" name="Picture Placeholder 2"/>
          <p:cNvSpPr>
            <a:spLocks noGrp="1" noChangeAspect="1"/>
          </p:cNvSpPr>
          <p:nvPr>
            <p:ph type="pic" idx="1"/>
          </p:nvPr>
        </p:nvSpPr>
        <p:spPr bwMode="blackGray">
          <a:xfrm>
            <a:off x="727574" y="914400"/>
            <a:ext cx="5749425" cy="4818185"/>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a:xfrm>
            <a:off x="6657974" y="2255968"/>
            <a:ext cx="4848225" cy="3476617"/>
          </a:xfrm>
        </p:spPr>
        <p:txBody>
          <a:bodyPr anchor="t">
            <a:normAutofit/>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6/13/2021</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295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bwMode="white">
          <a:xfrm>
            <a:off x="10571243"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11" name="TextBox 10"/>
          <p:cNvSpPr txBox="1"/>
          <p:nvPr/>
        </p:nvSpPr>
        <p:spPr bwMode="white">
          <a:xfrm>
            <a:off x="100262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2" name="Title 1"/>
          <p:cNvSpPr>
            <a:spLocks noGrp="1"/>
          </p:cNvSpPr>
          <p:nvPr>
            <p:ph type="title" hasCustomPrompt="1"/>
          </p:nvPr>
        </p:nvSpPr>
        <p:spPr>
          <a:xfrm>
            <a:off x="1320801" y="609601"/>
            <a:ext cx="9550399" cy="2743199"/>
          </a:xfrm>
        </p:spPr>
        <p:txBody>
          <a:bodyPr anchor="ctr">
            <a:normAutofit/>
          </a:bodyPr>
          <a:lstStyle>
            <a:lvl1pPr algn="ctr">
              <a:defRPr sz="3000" b="0" i="1" cap="none">
                <a:solidFill>
                  <a:schemeClr val="tx1"/>
                </a:solidFill>
              </a:defRPr>
            </a:lvl1pPr>
          </a:lstStyle>
          <a:p>
            <a:r>
              <a:rPr lang="en-US" noProof="0"/>
              <a:t>CLICK TO EDIT MASTER TITLE STYLE</a:t>
            </a:r>
          </a:p>
        </p:txBody>
      </p:sp>
      <p:sp>
        <p:nvSpPr>
          <p:cNvPr id="10" name="Text Placeholder 9"/>
          <p:cNvSpPr>
            <a:spLocks noGrp="1"/>
          </p:cNvSpPr>
          <p:nvPr>
            <p:ph type="body" sz="quarter" idx="13"/>
          </p:nvPr>
        </p:nvSpPr>
        <p:spPr>
          <a:xfrm>
            <a:off x="1426408" y="3352800"/>
            <a:ext cx="9339184" cy="381000"/>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noProof="0"/>
              <a:t>Edit Master text styles</a:t>
            </a:r>
          </a:p>
        </p:txBody>
      </p:sp>
      <p:sp>
        <p:nvSpPr>
          <p:cNvPr id="7" name="Rectangle: Rounded Corners 6">
            <a:extLst>
              <a:ext uri="{FF2B5EF4-FFF2-40B4-BE49-F238E27FC236}">
                <a16:creationId xmlns:a16="http://schemas.microsoft.com/office/drawing/2014/main" id="{1AD7857E-8E0E-4AC1-ABDC-E42462C788DE}"/>
              </a:ext>
            </a:extLst>
          </p:cNvPr>
          <p:cNvSpPr/>
          <p:nvPr userDrawn="1"/>
        </p:nvSpPr>
        <p:spPr>
          <a:xfrm>
            <a:off x="1750844" y="3962401"/>
            <a:ext cx="8690313" cy="1908173"/>
          </a:xfrm>
          <a:prstGeom prst="roundRect">
            <a:avLst>
              <a:gd name="adj" fmla="val 6552"/>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p:cNvSpPr>
            <a:spLocks noGrp="1"/>
          </p:cNvSpPr>
          <p:nvPr>
            <p:ph type="body" idx="1"/>
          </p:nvPr>
        </p:nvSpPr>
        <p:spPr>
          <a:xfrm>
            <a:off x="1857375" y="4021138"/>
            <a:ext cx="8486775" cy="1760537"/>
          </a:xfrm>
        </p:spPr>
        <p:txBody>
          <a:bodyPr anchor="ctr">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6/13/2021</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15340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599"/>
            <a:ext cx="10840914" cy="1260000"/>
          </a:xfrm>
        </p:spPr>
        <p:txBody>
          <a:bodyPr>
            <a:normAutofit/>
          </a:bodyPr>
          <a:lstStyle>
            <a:lvl1pPr>
              <a:defRPr sz="3000"/>
            </a:lvl1pPr>
          </a:lstStyle>
          <a:p>
            <a:r>
              <a:rPr lang="en-US" noProof="0"/>
              <a:t>Click to edit Master title style</a:t>
            </a:r>
          </a:p>
        </p:txBody>
      </p:sp>
      <p:sp>
        <p:nvSpPr>
          <p:cNvPr id="3" name="Text Placeholder 2"/>
          <p:cNvSpPr>
            <a:spLocks noGrp="1"/>
          </p:cNvSpPr>
          <p:nvPr>
            <p:ph type="body" idx="1"/>
          </p:nvPr>
        </p:nvSpPr>
        <p:spPr>
          <a:xfrm>
            <a:off x="685799" y="1869599"/>
            <a:ext cx="5202071"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p:cNvSpPr>
            <a:spLocks noGrp="1"/>
          </p:cNvSpPr>
          <p:nvPr>
            <p:ph sz="half" idx="2"/>
          </p:nvPr>
        </p:nvSpPr>
        <p:spPr>
          <a:xfrm>
            <a:off x="685800" y="2870201"/>
            <a:ext cx="5202071" cy="2916000"/>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98270" y="1869599"/>
            <a:ext cx="5228444"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6" name="Content Placeholder 5"/>
          <p:cNvSpPr>
            <a:spLocks noGrp="1"/>
          </p:cNvSpPr>
          <p:nvPr>
            <p:ph sz="quarter" idx="4"/>
          </p:nvPr>
        </p:nvSpPr>
        <p:spPr>
          <a:xfrm>
            <a:off x="6298270" y="2870201"/>
            <a:ext cx="5202071" cy="2916000"/>
          </a:xfrm>
          <a:prstGeom prst="roundRect">
            <a:avLst>
              <a:gd name="adj" fmla="val 2798"/>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984B7D2A-0DF8-424B-9572-B79AEBB2D9DC}" type="datetimeFigureOut">
              <a:rPr lang="en-US" noProof="0" smtClean="0"/>
              <a:t>6/13/2021</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2" name="Straight Connector 11">
            <a:extLst>
              <a:ext uri="{FF2B5EF4-FFF2-40B4-BE49-F238E27FC236}">
                <a16:creationId xmlns:a16="http://schemas.microsoft.com/office/drawing/2014/main" id="{8031B0A9-3E16-4C5B-A6CE-045BCB91A008}"/>
              </a:ext>
              <a:ext uri="{C183D7F6-B498-43B3-948B-1728B52AA6E4}">
                <adec:decorative xmlns="" xmlns:adec="http://schemas.microsoft.com/office/drawing/2017/decorative" val="1"/>
              </a:ext>
            </a:extLst>
          </p:cNvPr>
          <p:cNvCxnSpPr>
            <a:cxnSpLocks/>
          </p:cNvCxnSpPr>
          <p:nvPr userDrawn="1"/>
        </p:nvCxnSpPr>
        <p:spPr>
          <a:xfrm flipV="1">
            <a:off x="57150" y="93976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6961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a:t>Click to edit Master title style</a:t>
            </a:r>
          </a:p>
        </p:txBody>
      </p:sp>
      <p:sp>
        <p:nvSpPr>
          <p:cNvPr id="9" name="Rectangle: Rounded Corners 8">
            <a:extLst>
              <a:ext uri="{FF2B5EF4-FFF2-40B4-BE49-F238E27FC236}">
                <a16:creationId xmlns:a16="http://schemas.microsoft.com/office/drawing/2014/main" id="{E44449DE-635B-4B23-9B8B-C95A5B8764DB}"/>
              </a:ext>
            </a:extLst>
          </p:cNvPr>
          <p:cNvSpPr/>
          <p:nvPr userDrawn="1"/>
        </p:nvSpPr>
        <p:spPr>
          <a:xfrm>
            <a:off x="663356" y="1790228"/>
            <a:ext cx="10863358" cy="4080348"/>
          </a:xfrm>
          <a:prstGeom prst="roundRect">
            <a:avLst>
              <a:gd name="adj" fmla="val 263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p:cNvSpPr>
            <a:spLocks noGrp="1"/>
          </p:cNvSpPr>
          <p:nvPr>
            <p:ph sz="half" idx="1"/>
          </p:nvPr>
        </p:nvSpPr>
        <p:spPr>
          <a:xfrm>
            <a:off x="685802" y="1869600"/>
            <a:ext cx="5040000" cy="3921601"/>
          </a:xfrm>
          <a:prstGeom prst="roundRect">
            <a:avLst>
              <a:gd name="adj" fmla="val 1970"/>
            </a:avLst>
          </a:prstGeom>
          <a:ln w="28575">
            <a:noFill/>
          </a:ln>
          <a:effectLst/>
        </p:spPr>
        <p:txBody>
          <a:bodyPr anchor="t" anchorCtr="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488644" y="1869601"/>
            <a:ext cx="5040000" cy="3921600"/>
          </a:xfrm>
          <a:prstGeom prst="roundRect">
            <a:avLst>
              <a:gd name="adj" fmla="val 2211"/>
            </a:avLst>
          </a:prstGeom>
          <a:ln w="28575">
            <a:noFill/>
          </a:ln>
          <a:effectLst/>
        </p:spPr>
        <p:txBody>
          <a:bodyPr anchor="t" anchorCtr="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984B7D2A-0DF8-424B-9572-B79AEBB2D9DC}" type="datetimeFigureOut">
              <a:rPr lang="en-US" noProof="0" smtClean="0"/>
              <a:t>6/13/2021</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0" name="Straight Connector 9">
            <a:extLst>
              <a:ext uri="{FF2B5EF4-FFF2-40B4-BE49-F238E27FC236}">
                <a16:creationId xmlns:a16="http://schemas.microsoft.com/office/drawing/2014/main" id="{E8539E0A-8009-4A6E-A7A1-5AEFA52206C3}"/>
              </a:ext>
              <a:ext uri="{C183D7F6-B498-43B3-948B-1728B52AA6E4}">
                <adec:decorative xmlns="" xmlns:adec="http://schemas.microsoft.com/office/drawing/2017/decorative" val="1"/>
              </a:ext>
            </a:extLst>
          </p:cNvPr>
          <p:cNvCxnSpPr>
            <a:cxnSpLocks/>
          </p:cNvCxnSpPr>
          <p:nvPr userDrawn="1"/>
        </p:nvCxnSpPr>
        <p:spPr>
          <a:xfrm flipV="1">
            <a:off x="57150" y="99691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35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85801" y="609600"/>
            <a:ext cx="10840914" cy="1456267"/>
          </a:xfrm>
          <a:prstGeom prst="rect">
            <a:avLst/>
          </a:prstGeom>
          <a:effectLst/>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bwMode="white">
          <a:xfrm>
            <a:off x="685801" y="2142067"/>
            <a:ext cx="10840914" cy="3649133"/>
          </a:xfrm>
          <a:prstGeom prst="rect">
            <a:avLst/>
          </a:prstGeom>
        </p:spPr>
        <p:txBody>
          <a:bodyPr vert="horz" lIns="91440" tIns="45720" rIns="91440" bIns="45720" rtlCol="0" anchor="ctr">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4B7D2A-0DF8-424B-9572-B79AEBB2D9DC}" type="datetimeFigureOut">
              <a:rPr lang="en-US" noProof="0" smtClean="0"/>
              <a:t>6/13/2021</a:t>
            </a:fld>
            <a:endParaRPr lang="en-US" noProof="0"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noProof="0" dirty="0"/>
              <a:t>Add a Footer</a:t>
            </a:r>
          </a:p>
        </p:txBody>
      </p:sp>
      <p:sp>
        <p:nvSpPr>
          <p:cNvPr id="6" name="Slide Number Placeholder 5"/>
          <p:cNvSpPr>
            <a:spLocks noGrp="1"/>
          </p:cNvSpPr>
          <p:nvPr>
            <p:ph type="sldNum" sz="quarter" idx="4"/>
          </p:nvPr>
        </p:nvSpPr>
        <p:spPr>
          <a:xfrm>
            <a:off x="10266059" y="5870575"/>
            <a:ext cx="1260655"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00906997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8" r:id="rId3"/>
    <p:sldLayoutId id="2147483679" r:id="rId4"/>
    <p:sldLayoutId id="2147483669" r:id="rId5"/>
    <p:sldLayoutId id="2147483680" r:id="rId6"/>
    <p:sldLayoutId id="2147483672" r:id="rId7"/>
    <p:sldLayoutId id="2147483665" r:id="rId8"/>
    <p:sldLayoutId id="2147483664" r:id="rId9"/>
    <p:sldLayoutId id="2147483671" r:id="rId10"/>
    <p:sldLayoutId id="2147483666" r:id="rId11"/>
    <p:sldLayoutId id="2147483667" r:id="rId12"/>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illar icon">
            <a:extLst>
              <a:ext uri="{FF2B5EF4-FFF2-40B4-BE49-F238E27FC236}">
                <a16:creationId xmlns:a16="http://schemas.microsoft.com/office/drawing/2014/main" id="{FC7E2CCC-C53E-454B-9DE0-F2484BA0FF9D}"/>
              </a:ext>
              <a:ext uri="{C183D7F6-B498-43B3-948B-1728B52AA6E4}">
                <adec:decorative xmlns="" xmlns:adec="http://schemas.microsoft.com/office/drawing/2017/decorative" val="1"/>
              </a:ext>
            </a:extLst>
          </p:cNvPr>
          <p:cNvPicPr>
            <a:picLocks/>
          </p:cNvPicPr>
          <p:nvPr/>
        </p:nvPicPr>
        <p:blipFill>
          <a:blip r:embed="rId2"/>
          <a:stretch>
            <a:fillRect/>
          </a:stretch>
        </p:blipFill>
        <p:spPr>
          <a:xfrm>
            <a:off x="9625832" y="946484"/>
            <a:ext cx="1905000" cy="1905000"/>
          </a:xfrm>
          <a:prstGeom prst="rect">
            <a:avLst/>
          </a:prstGeom>
          <a:ln>
            <a:noFill/>
          </a:ln>
        </p:spPr>
      </p:pic>
      <p:sp>
        <p:nvSpPr>
          <p:cNvPr id="2" name="Title 1">
            <a:extLst>
              <a:ext uri="{FF2B5EF4-FFF2-40B4-BE49-F238E27FC236}">
                <a16:creationId xmlns:a16="http://schemas.microsoft.com/office/drawing/2014/main" id="{7635B398-1E7F-44AD-8356-8345134C958C}"/>
              </a:ext>
            </a:extLst>
          </p:cNvPr>
          <p:cNvSpPr>
            <a:spLocks noGrp="1"/>
          </p:cNvSpPr>
          <p:nvPr>
            <p:ph type="ctrTitle"/>
          </p:nvPr>
        </p:nvSpPr>
        <p:spPr>
          <a:xfrm>
            <a:off x="2315710" y="2095219"/>
            <a:ext cx="8772032" cy="2545456"/>
          </a:xfrm>
        </p:spPr>
        <p:txBody>
          <a:bodyPr/>
          <a:lstStyle/>
          <a:p>
            <a:r>
              <a:rPr lang="en-US" dirty="0"/>
              <a:t>3D Printed Smart plant base (smart home)</a:t>
            </a:r>
          </a:p>
        </p:txBody>
      </p:sp>
      <p:sp>
        <p:nvSpPr>
          <p:cNvPr id="3" name="Subtitle 2">
            <a:extLst>
              <a:ext uri="{FF2B5EF4-FFF2-40B4-BE49-F238E27FC236}">
                <a16:creationId xmlns:a16="http://schemas.microsoft.com/office/drawing/2014/main" id="{852A3D91-AB3F-4EDF-B87E-FDDF6C5DC4CF}"/>
              </a:ext>
            </a:extLst>
          </p:cNvPr>
          <p:cNvSpPr>
            <a:spLocks noGrp="1"/>
          </p:cNvSpPr>
          <p:nvPr>
            <p:ph type="subTitle" idx="1"/>
          </p:nvPr>
        </p:nvSpPr>
        <p:spPr>
          <a:xfrm>
            <a:off x="6640497" y="5051394"/>
            <a:ext cx="4447245" cy="1317867"/>
          </a:xfrm>
        </p:spPr>
        <p:txBody>
          <a:bodyPr>
            <a:noAutofit/>
          </a:bodyPr>
          <a:lstStyle/>
          <a:p>
            <a:r>
              <a:rPr lang="en-US" sz="2000" dirty="0"/>
              <a:t> Kaarthik Raja S(211417104103)   </a:t>
            </a:r>
          </a:p>
          <a:p>
            <a:r>
              <a:rPr lang="en-US" sz="2000" dirty="0" err="1"/>
              <a:t>dhana</a:t>
            </a:r>
            <a:r>
              <a:rPr lang="en-US" sz="2000" dirty="0"/>
              <a:t> </a:t>
            </a:r>
            <a:r>
              <a:rPr lang="en-US" sz="2000" dirty="0" err="1"/>
              <a:t>akarshan</a:t>
            </a:r>
            <a:r>
              <a:rPr lang="en-US" sz="2000" dirty="0"/>
              <a:t> v(211417104050)</a:t>
            </a:r>
          </a:p>
          <a:p>
            <a:r>
              <a:rPr lang="en-US" sz="2000" dirty="0" err="1"/>
              <a:t>Anerudh</a:t>
            </a:r>
            <a:r>
              <a:rPr lang="en-US" sz="2000" dirty="0"/>
              <a:t> r(211417104017)</a:t>
            </a:r>
          </a:p>
          <a:p>
            <a:endParaRPr lang="en-US" sz="2000" dirty="0"/>
          </a:p>
          <a:p>
            <a:endParaRPr lang="en-US" sz="2000" dirty="0"/>
          </a:p>
        </p:txBody>
      </p:sp>
    </p:spTree>
    <p:extLst>
      <p:ext uri="{BB962C8B-B14F-4D97-AF65-F5344CB8AC3E}">
        <p14:creationId xmlns:p14="http://schemas.microsoft.com/office/powerpoint/2010/main" val="2352749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E1F6FF-9902-42D7-9BFE-0CE4C81E5521}"/>
              </a:ext>
            </a:extLst>
          </p:cNvPr>
          <p:cNvSpPr>
            <a:spLocks noGrp="1"/>
          </p:cNvSpPr>
          <p:nvPr>
            <p:ph type="title"/>
          </p:nvPr>
        </p:nvSpPr>
        <p:spPr>
          <a:xfrm>
            <a:off x="768071" y="272248"/>
            <a:ext cx="10840914" cy="1260000"/>
          </a:xfrm>
        </p:spPr>
        <p:txBody>
          <a:bodyPr/>
          <a:lstStyle/>
          <a:p>
            <a:r>
              <a:rPr lang="en-IN" dirty="0"/>
              <a:t>Updated Block diagram</a:t>
            </a:r>
          </a:p>
        </p:txBody>
      </p:sp>
      <p:pic>
        <p:nvPicPr>
          <p:cNvPr id="17" name="Content Placeholder 16">
            <a:extLst>
              <a:ext uri="{FF2B5EF4-FFF2-40B4-BE49-F238E27FC236}">
                <a16:creationId xmlns:a16="http://schemas.microsoft.com/office/drawing/2014/main" id="{DC9B34D4-BB21-4339-A3A6-B6AE0B964B87}"/>
              </a:ext>
            </a:extLst>
          </p:cNvPr>
          <p:cNvPicPr>
            <a:picLocks noGrp="1" noChangeAspect="1"/>
          </p:cNvPicPr>
          <p:nvPr>
            <p:ph idx="1"/>
          </p:nvPr>
        </p:nvPicPr>
        <p:blipFill>
          <a:blip r:embed="rId2"/>
          <a:stretch>
            <a:fillRect/>
          </a:stretch>
        </p:blipFill>
        <p:spPr>
          <a:xfrm>
            <a:off x="768071" y="1714832"/>
            <a:ext cx="10841038" cy="3160921"/>
          </a:xfrm>
        </p:spPr>
      </p:pic>
      <p:sp>
        <p:nvSpPr>
          <p:cNvPr id="18" name="Rectangle 17">
            <a:extLst>
              <a:ext uri="{FF2B5EF4-FFF2-40B4-BE49-F238E27FC236}">
                <a16:creationId xmlns:a16="http://schemas.microsoft.com/office/drawing/2014/main" id="{561658C7-D0D0-4049-860A-CA7BFE523C0E}"/>
              </a:ext>
            </a:extLst>
          </p:cNvPr>
          <p:cNvSpPr/>
          <p:nvPr/>
        </p:nvSpPr>
        <p:spPr>
          <a:xfrm>
            <a:off x="6800295" y="2556769"/>
            <a:ext cx="905522" cy="466847"/>
          </a:xfrm>
          <a:prstGeom prst="rect">
            <a:avLst/>
          </a:prstGeom>
          <a:solidFill>
            <a:srgbClr val="EEE4B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D6A9F572-3267-4C81-93B1-B2BE0DAA3396}"/>
              </a:ext>
            </a:extLst>
          </p:cNvPr>
          <p:cNvSpPr txBox="1"/>
          <p:nvPr/>
        </p:nvSpPr>
        <p:spPr>
          <a:xfrm>
            <a:off x="6728459" y="2685062"/>
            <a:ext cx="1160237" cy="338554"/>
          </a:xfrm>
          <a:prstGeom prst="rect">
            <a:avLst/>
          </a:prstGeom>
          <a:noFill/>
        </p:spPr>
        <p:txBody>
          <a:bodyPr wrap="square" rtlCol="0">
            <a:spAutoFit/>
          </a:bodyPr>
          <a:lstStyle/>
          <a:p>
            <a:r>
              <a:rPr lang="en-IN" sz="1600" b="1" dirty="0">
                <a:solidFill>
                  <a:srgbClr val="474240"/>
                </a:solidFill>
                <a:latin typeface="Adobe Arabic" panose="02040503050201020203" pitchFamily="18" charset="-78"/>
                <a:cs typeface="Adobe Arabic" panose="02040503050201020203" pitchFamily="18" charset="-78"/>
              </a:rPr>
              <a:t>Arduino Nano</a:t>
            </a:r>
          </a:p>
        </p:txBody>
      </p:sp>
    </p:spTree>
    <p:extLst>
      <p:ext uri="{BB962C8B-B14F-4D97-AF65-F5344CB8AC3E}">
        <p14:creationId xmlns:p14="http://schemas.microsoft.com/office/powerpoint/2010/main" val="947377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391796-E88A-4A96-8AC1-D8A0A8EDE568}"/>
              </a:ext>
            </a:extLst>
          </p:cNvPr>
          <p:cNvSpPr>
            <a:spLocks noGrp="1"/>
          </p:cNvSpPr>
          <p:nvPr>
            <p:ph type="title"/>
          </p:nvPr>
        </p:nvSpPr>
        <p:spPr/>
        <p:txBody>
          <a:bodyPr/>
          <a:lstStyle/>
          <a:p>
            <a:r>
              <a:rPr lang="en-IN" dirty="0"/>
              <a:t>Data Flow diagram and use case diagram</a:t>
            </a:r>
          </a:p>
        </p:txBody>
      </p:sp>
      <p:pic>
        <p:nvPicPr>
          <p:cNvPr id="7" name="Content Placeholder 6">
            <a:extLst>
              <a:ext uri="{FF2B5EF4-FFF2-40B4-BE49-F238E27FC236}">
                <a16:creationId xmlns:a16="http://schemas.microsoft.com/office/drawing/2014/main" id="{2B74BA9F-2F65-4890-8682-5A58AF9DA3AC}"/>
              </a:ext>
            </a:extLst>
          </p:cNvPr>
          <p:cNvPicPr>
            <a:picLocks noGrp="1" noChangeAspect="1"/>
          </p:cNvPicPr>
          <p:nvPr>
            <p:ph idx="1"/>
          </p:nvPr>
        </p:nvPicPr>
        <p:blipFill>
          <a:blip r:embed="rId2"/>
          <a:stretch>
            <a:fillRect/>
          </a:stretch>
        </p:blipFill>
        <p:spPr>
          <a:xfrm>
            <a:off x="827888" y="1869600"/>
            <a:ext cx="4567542" cy="3921125"/>
          </a:xfrm>
        </p:spPr>
      </p:pic>
      <p:pic>
        <p:nvPicPr>
          <p:cNvPr id="9" name="Picture 8">
            <a:extLst>
              <a:ext uri="{FF2B5EF4-FFF2-40B4-BE49-F238E27FC236}">
                <a16:creationId xmlns:a16="http://schemas.microsoft.com/office/drawing/2014/main" id="{633341D6-C230-4947-9E7F-938342735992}"/>
              </a:ext>
            </a:extLst>
          </p:cNvPr>
          <p:cNvPicPr>
            <a:picLocks noChangeAspect="1"/>
          </p:cNvPicPr>
          <p:nvPr/>
        </p:nvPicPr>
        <p:blipFill>
          <a:blip r:embed="rId3"/>
          <a:stretch>
            <a:fillRect/>
          </a:stretch>
        </p:blipFill>
        <p:spPr>
          <a:xfrm>
            <a:off x="5878020" y="1869600"/>
            <a:ext cx="5426249" cy="3921125"/>
          </a:xfrm>
          <a:prstGeom prst="rect">
            <a:avLst/>
          </a:prstGeom>
        </p:spPr>
      </p:pic>
      <p:sp>
        <p:nvSpPr>
          <p:cNvPr id="10" name="Rectangle 9">
            <a:extLst>
              <a:ext uri="{FF2B5EF4-FFF2-40B4-BE49-F238E27FC236}">
                <a16:creationId xmlns:a16="http://schemas.microsoft.com/office/drawing/2014/main" id="{97B3BAE4-41AF-4DD8-A5F6-49BD8102D73A}"/>
              </a:ext>
            </a:extLst>
          </p:cNvPr>
          <p:cNvSpPr/>
          <p:nvPr/>
        </p:nvSpPr>
        <p:spPr>
          <a:xfrm>
            <a:off x="9239250" y="5200650"/>
            <a:ext cx="560070" cy="161925"/>
          </a:xfrm>
          <a:prstGeom prst="rect">
            <a:avLst/>
          </a:prstGeom>
          <a:solidFill>
            <a:srgbClr val="FFFFF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sz="800" dirty="0">
                <a:solidFill>
                  <a:schemeClr val="bg1">
                    <a:lumMod val="95000"/>
                    <a:lumOff val="5000"/>
                  </a:schemeClr>
                </a:solidFill>
                <a:latin typeface="Adobe Garamond Pro Bold" panose="02020702060506020403" pitchFamily="18" charset="0"/>
                <a:cs typeface="Adobe Arabic" panose="02040503050201020203" pitchFamily="18" charset="-78"/>
              </a:rPr>
              <a:t>User Interface</a:t>
            </a:r>
          </a:p>
        </p:txBody>
      </p:sp>
    </p:spTree>
    <p:extLst>
      <p:ext uri="{BB962C8B-B14F-4D97-AF65-F5344CB8AC3E}">
        <p14:creationId xmlns:p14="http://schemas.microsoft.com/office/powerpoint/2010/main" val="2257181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7D2671-C27B-4700-B571-18B52F021EFB}"/>
              </a:ext>
            </a:extLst>
          </p:cNvPr>
          <p:cNvSpPr>
            <a:spLocks noGrp="1"/>
          </p:cNvSpPr>
          <p:nvPr>
            <p:ph type="title"/>
          </p:nvPr>
        </p:nvSpPr>
        <p:spPr/>
        <p:txBody>
          <a:bodyPr/>
          <a:lstStyle/>
          <a:p>
            <a:r>
              <a:rPr lang="en-IN" dirty="0"/>
              <a:t>Sequence Diagram and context diagram</a:t>
            </a:r>
          </a:p>
        </p:txBody>
      </p:sp>
      <p:pic>
        <p:nvPicPr>
          <p:cNvPr id="7" name="Content Placeholder 6">
            <a:extLst>
              <a:ext uri="{FF2B5EF4-FFF2-40B4-BE49-F238E27FC236}">
                <a16:creationId xmlns:a16="http://schemas.microsoft.com/office/drawing/2014/main" id="{18754E86-702D-4751-9465-586234803F8D}"/>
              </a:ext>
            </a:extLst>
          </p:cNvPr>
          <p:cNvPicPr>
            <a:picLocks noGrp="1" noChangeAspect="1"/>
          </p:cNvPicPr>
          <p:nvPr>
            <p:ph idx="1"/>
          </p:nvPr>
        </p:nvPicPr>
        <p:blipFill>
          <a:blip r:embed="rId2"/>
          <a:stretch>
            <a:fillRect/>
          </a:stretch>
        </p:blipFill>
        <p:spPr>
          <a:xfrm>
            <a:off x="845821" y="2220595"/>
            <a:ext cx="4606216" cy="3128645"/>
          </a:xfrm>
        </p:spPr>
      </p:pic>
      <p:pic>
        <p:nvPicPr>
          <p:cNvPr id="9" name="Picture 8">
            <a:extLst>
              <a:ext uri="{FF2B5EF4-FFF2-40B4-BE49-F238E27FC236}">
                <a16:creationId xmlns:a16="http://schemas.microsoft.com/office/drawing/2014/main" id="{309D5EE6-2E6E-4449-9404-EDDFABB5C960}"/>
              </a:ext>
            </a:extLst>
          </p:cNvPr>
          <p:cNvPicPr>
            <a:picLocks noChangeAspect="1"/>
          </p:cNvPicPr>
          <p:nvPr/>
        </p:nvPicPr>
        <p:blipFill>
          <a:blip r:embed="rId3"/>
          <a:stretch>
            <a:fillRect/>
          </a:stretch>
        </p:blipFill>
        <p:spPr>
          <a:xfrm>
            <a:off x="5869562" y="2220595"/>
            <a:ext cx="5096570" cy="3128645"/>
          </a:xfrm>
          <a:prstGeom prst="rect">
            <a:avLst/>
          </a:prstGeom>
        </p:spPr>
      </p:pic>
      <p:sp>
        <p:nvSpPr>
          <p:cNvPr id="10" name="TextBox 9">
            <a:extLst>
              <a:ext uri="{FF2B5EF4-FFF2-40B4-BE49-F238E27FC236}">
                <a16:creationId xmlns:a16="http://schemas.microsoft.com/office/drawing/2014/main" id="{96CF3972-B8E8-4814-8E1B-EF365858E648}"/>
              </a:ext>
            </a:extLst>
          </p:cNvPr>
          <p:cNvSpPr txBox="1"/>
          <p:nvPr/>
        </p:nvSpPr>
        <p:spPr>
          <a:xfrm>
            <a:off x="2133600" y="5515569"/>
            <a:ext cx="2484120" cy="369332"/>
          </a:xfrm>
          <a:prstGeom prst="rect">
            <a:avLst/>
          </a:prstGeom>
          <a:noFill/>
        </p:spPr>
        <p:txBody>
          <a:bodyPr wrap="square" rtlCol="0">
            <a:spAutoFit/>
          </a:bodyPr>
          <a:lstStyle/>
          <a:p>
            <a:r>
              <a:rPr lang="en-IN" dirty="0"/>
              <a:t>Sequence Diagram</a:t>
            </a:r>
          </a:p>
        </p:txBody>
      </p:sp>
      <p:sp>
        <p:nvSpPr>
          <p:cNvPr id="11" name="TextBox 10">
            <a:extLst>
              <a:ext uri="{FF2B5EF4-FFF2-40B4-BE49-F238E27FC236}">
                <a16:creationId xmlns:a16="http://schemas.microsoft.com/office/drawing/2014/main" id="{BAF14F0E-9440-4F4D-BE83-AFCFD73E350E}"/>
              </a:ext>
            </a:extLst>
          </p:cNvPr>
          <p:cNvSpPr txBox="1"/>
          <p:nvPr/>
        </p:nvSpPr>
        <p:spPr>
          <a:xfrm>
            <a:off x="7735252" y="5515569"/>
            <a:ext cx="3230880" cy="369332"/>
          </a:xfrm>
          <a:prstGeom prst="rect">
            <a:avLst/>
          </a:prstGeom>
          <a:noFill/>
        </p:spPr>
        <p:txBody>
          <a:bodyPr wrap="square" rtlCol="0">
            <a:spAutoFit/>
          </a:bodyPr>
          <a:lstStyle/>
          <a:p>
            <a:r>
              <a:rPr lang="en-IN" dirty="0"/>
              <a:t>Context Diagram</a:t>
            </a:r>
          </a:p>
        </p:txBody>
      </p:sp>
    </p:spTree>
    <p:extLst>
      <p:ext uri="{BB962C8B-B14F-4D97-AF65-F5344CB8AC3E}">
        <p14:creationId xmlns:p14="http://schemas.microsoft.com/office/powerpoint/2010/main" val="2138317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3B847C-5B42-4A4C-A637-EFF76BB1EA18}"/>
              </a:ext>
            </a:extLst>
          </p:cNvPr>
          <p:cNvSpPr>
            <a:spLocks noGrp="1"/>
          </p:cNvSpPr>
          <p:nvPr>
            <p:ph type="title"/>
          </p:nvPr>
        </p:nvSpPr>
        <p:spPr/>
        <p:txBody>
          <a:bodyPr/>
          <a:lstStyle/>
          <a:p>
            <a:r>
              <a:rPr lang="en-IN" dirty="0"/>
              <a:t>Flow Diagram</a:t>
            </a:r>
          </a:p>
        </p:txBody>
      </p:sp>
      <p:pic>
        <p:nvPicPr>
          <p:cNvPr id="7" name="Content Placeholder 6">
            <a:extLst>
              <a:ext uri="{FF2B5EF4-FFF2-40B4-BE49-F238E27FC236}">
                <a16:creationId xmlns:a16="http://schemas.microsoft.com/office/drawing/2014/main" id="{EE40E38B-9717-40FD-8D0C-47EB7C6EE989}"/>
              </a:ext>
            </a:extLst>
          </p:cNvPr>
          <p:cNvPicPr>
            <a:picLocks noGrp="1" noChangeAspect="1"/>
          </p:cNvPicPr>
          <p:nvPr>
            <p:ph idx="1"/>
          </p:nvPr>
        </p:nvPicPr>
        <p:blipFill>
          <a:blip r:embed="rId2"/>
          <a:stretch>
            <a:fillRect/>
          </a:stretch>
        </p:blipFill>
        <p:spPr>
          <a:xfrm>
            <a:off x="2875017" y="1649095"/>
            <a:ext cx="5565662" cy="5041265"/>
          </a:xfrm>
        </p:spPr>
      </p:pic>
    </p:spTree>
    <p:extLst>
      <p:ext uri="{BB962C8B-B14F-4D97-AF65-F5344CB8AC3E}">
        <p14:creationId xmlns:p14="http://schemas.microsoft.com/office/powerpoint/2010/main" val="695435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D81D8-2600-4008-86D0-226412EB1CAF}"/>
              </a:ext>
            </a:extLst>
          </p:cNvPr>
          <p:cNvSpPr>
            <a:spLocks noGrp="1"/>
          </p:cNvSpPr>
          <p:nvPr>
            <p:ph type="title"/>
          </p:nvPr>
        </p:nvSpPr>
        <p:spPr/>
        <p:txBody>
          <a:bodyPr/>
          <a:lstStyle/>
          <a:p>
            <a:r>
              <a:rPr lang="en-IN" dirty="0"/>
              <a:t>Custom Built PCB</a:t>
            </a:r>
          </a:p>
        </p:txBody>
      </p:sp>
      <p:pic>
        <p:nvPicPr>
          <p:cNvPr id="8" name="Picture 7">
            <a:extLst>
              <a:ext uri="{FF2B5EF4-FFF2-40B4-BE49-F238E27FC236}">
                <a16:creationId xmlns:a16="http://schemas.microsoft.com/office/drawing/2014/main" id="{08FB359F-254F-4070-93A5-025441EAC03D}"/>
              </a:ext>
            </a:extLst>
          </p:cNvPr>
          <p:cNvPicPr>
            <a:picLocks noChangeAspect="1"/>
          </p:cNvPicPr>
          <p:nvPr/>
        </p:nvPicPr>
        <p:blipFill>
          <a:blip r:embed="rId2"/>
          <a:stretch>
            <a:fillRect/>
          </a:stretch>
        </p:blipFill>
        <p:spPr>
          <a:xfrm>
            <a:off x="685801" y="1869600"/>
            <a:ext cx="4641443" cy="2778799"/>
          </a:xfrm>
          <a:prstGeom prst="rect">
            <a:avLst/>
          </a:prstGeom>
        </p:spPr>
      </p:pic>
      <p:pic>
        <p:nvPicPr>
          <p:cNvPr id="10" name="Picture 9">
            <a:extLst>
              <a:ext uri="{FF2B5EF4-FFF2-40B4-BE49-F238E27FC236}">
                <a16:creationId xmlns:a16="http://schemas.microsoft.com/office/drawing/2014/main" id="{DAA640F3-4CB1-4708-915B-CC269F99C08B}"/>
              </a:ext>
            </a:extLst>
          </p:cNvPr>
          <p:cNvPicPr>
            <a:picLocks noChangeAspect="1"/>
          </p:cNvPicPr>
          <p:nvPr/>
        </p:nvPicPr>
        <p:blipFill>
          <a:blip r:embed="rId3"/>
          <a:stretch>
            <a:fillRect/>
          </a:stretch>
        </p:blipFill>
        <p:spPr>
          <a:xfrm>
            <a:off x="6152409" y="1765480"/>
            <a:ext cx="4549140" cy="2987040"/>
          </a:xfrm>
          <a:prstGeom prst="rect">
            <a:avLst/>
          </a:prstGeom>
        </p:spPr>
      </p:pic>
    </p:spTree>
    <p:extLst>
      <p:ext uri="{BB962C8B-B14F-4D97-AF65-F5344CB8AC3E}">
        <p14:creationId xmlns:p14="http://schemas.microsoft.com/office/powerpoint/2010/main" val="1335513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F99866-EA70-4E4A-8283-9A3362DD3F66}"/>
              </a:ext>
            </a:extLst>
          </p:cNvPr>
          <p:cNvSpPr>
            <a:spLocks noGrp="1"/>
          </p:cNvSpPr>
          <p:nvPr>
            <p:ph type="title"/>
          </p:nvPr>
        </p:nvSpPr>
        <p:spPr/>
        <p:txBody>
          <a:bodyPr/>
          <a:lstStyle/>
          <a:p>
            <a:r>
              <a:rPr lang="en-IN" dirty="0"/>
              <a:t>work done so far</a:t>
            </a:r>
          </a:p>
        </p:txBody>
      </p:sp>
      <p:sp>
        <p:nvSpPr>
          <p:cNvPr id="6" name="TextBox 5">
            <a:extLst>
              <a:ext uri="{FF2B5EF4-FFF2-40B4-BE49-F238E27FC236}">
                <a16:creationId xmlns:a16="http://schemas.microsoft.com/office/drawing/2014/main" id="{EFF16E2C-D115-4128-871D-33B20203DF43}"/>
              </a:ext>
            </a:extLst>
          </p:cNvPr>
          <p:cNvSpPr txBox="1"/>
          <p:nvPr/>
        </p:nvSpPr>
        <p:spPr>
          <a:xfrm>
            <a:off x="899160" y="1927860"/>
            <a:ext cx="8679180" cy="3693319"/>
          </a:xfrm>
          <a:prstGeom prst="rect">
            <a:avLst/>
          </a:prstGeom>
          <a:noFill/>
        </p:spPr>
        <p:txBody>
          <a:bodyPr wrap="square" rtlCol="0">
            <a:spAutoFit/>
          </a:bodyPr>
          <a:lstStyle/>
          <a:p>
            <a:pPr marL="285750" indent="-285750">
              <a:buFont typeface="Arial" panose="020B0604020202020204" pitchFamily="34" charset="0"/>
              <a:buChar char="•"/>
            </a:pPr>
            <a:r>
              <a:rPr lang="en-IN" dirty="0"/>
              <a:t>Designing the UI/UX for the mobile application.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Designing the logo for the application.</a:t>
            </a:r>
          </a:p>
          <a:p>
            <a:endParaRPr lang="en-IN" dirty="0"/>
          </a:p>
          <a:p>
            <a:pPr marL="285750" indent="-285750">
              <a:buFont typeface="Arial" panose="020B0604020202020204" pitchFamily="34" charset="0"/>
              <a:buChar char="•"/>
            </a:pPr>
            <a:r>
              <a:rPr lang="en-IN" dirty="0"/>
              <a:t>Creating a Virtual Server in AWS and practicing dynamic hosting.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Setting up the Arduino connections.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Designing the 3d model for the Base.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Programming</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Circuit Design</a:t>
            </a:r>
          </a:p>
        </p:txBody>
      </p:sp>
    </p:spTree>
    <p:extLst>
      <p:ext uri="{BB962C8B-B14F-4D97-AF65-F5344CB8AC3E}">
        <p14:creationId xmlns:p14="http://schemas.microsoft.com/office/powerpoint/2010/main" val="429749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4C5D3F-A398-4406-A678-5BAE5A50345E}"/>
              </a:ext>
            </a:extLst>
          </p:cNvPr>
          <p:cNvSpPr>
            <a:spLocks noGrp="1"/>
          </p:cNvSpPr>
          <p:nvPr>
            <p:ph type="title"/>
          </p:nvPr>
        </p:nvSpPr>
        <p:spPr/>
        <p:txBody>
          <a:bodyPr/>
          <a:lstStyle/>
          <a:p>
            <a:r>
              <a:rPr lang="en-IN" dirty="0"/>
              <a:t>SYSTEM IMPLEMENTATION</a:t>
            </a:r>
            <a:endParaRPr lang="en-IN"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8">
            <a:extLst>
              <a:ext uri="{FF2B5EF4-FFF2-40B4-BE49-F238E27FC236}">
                <a16:creationId xmlns:a16="http://schemas.microsoft.com/office/drawing/2014/main" id="{64C54EC7-E4FA-4705-902A-C61C18A5AF5C}"/>
              </a:ext>
            </a:extLst>
          </p:cNvPr>
          <p:cNvSpPr/>
          <p:nvPr/>
        </p:nvSpPr>
        <p:spPr>
          <a:xfrm>
            <a:off x="906073" y="5244973"/>
            <a:ext cx="4234364" cy="369332"/>
          </a:xfrm>
          <a:prstGeom prst="rect">
            <a:avLst/>
          </a:prstGeom>
        </p:spPr>
        <p:txBody>
          <a:bodyPr wrap="none">
            <a:spAutoFit/>
          </a:bodyPr>
          <a:lstStyle/>
          <a:p>
            <a:r>
              <a:rPr lang="en-US" dirty="0"/>
              <a:t>Circuit Schematic Diagram of the System </a:t>
            </a:r>
            <a:endParaRPr lang="en-IN" dirty="0"/>
          </a:p>
        </p:txBody>
      </p:sp>
      <p:sp>
        <p:nvSpPr>
          <p:cNvPr id="10" name="Rectangle 9">
            <a:extLst>
              <a:ext uri="{FF2B5EF4-FFF2-40B4-BE49-F238E27FC236}">
                <a16:creationId xmlns:a16="http://schemas.microsoft.com/office/drawing/2014/main" id="{3C05C8DC-B657-4696-B7AA-2F08543C81B7}"/>
              </a:ext>
            </a:extLst>
          </p:cNvPr>
          <p:cNvSpPr/>
          <p:nvPr/>
        </p:nvSpPr>
        <p:spPr>
          <a:xfrm>
            <a:off x="7362045" y="5251148"/>
            <a:ext cx="3973908" cy="369332"/>
          </a:xfrm>
          <a:prstGeom prst="rect">
            <a:avLst/>
          </a:prstGeom>
        </p:spPr>
        <p:txBody>
          <a:bodyPr wrap="none">
            <a:spAutoFit/>
          </a:bodyPr>
          <a:lstStyle/>
          <a:p>
            <a:r>
              <a:rPr lang="en-US" dirty="0"/>
              <a:t>Pictorial Circuit Diagram of the System</a:t>
            </a:r>
            <a:endParaRPr lang="en-IN" dirty="0"/>
          </a:p>
        </p:txBody>
      </p:sp>
      <p:pic>
        <p:nvPicPr>
          <p:cNvPr id="7" name="Picture 6">
            <a:extLst>
              <a:ext uri="{FF2B5EF4-FFF2-40B4-BE49-F238E27FC236}">
                <a16:creationId xmlns:a16="http://schemas.microsoft.com/office/drawing/2014/main" id="{0EAFEB44-099C-426D-B8D3-F2DE1BFD1A7D}"/>
              </a:ext>
            </a:extLst>
          </p:cNvPr>
          <p:cNvPicPr>
            <a:picLocks noChangeAspect="1"/>
          </p:cNvPicPr>
          <p:nvPr/>
        </p:nvPicPr>
        <p:blipFill>
          <a:blip r:embed="rId2"/>
          <a:stretch>
            <a:fillRect/>
          </a:stretch>
        </p:blipFill>
        <p:spPr>
          <a:xfrm>
            <a:off x="7441023" y="1869600"/>
            <a:ext cx="3894930" cy="3173108"/>
          </a:xfrm>
          <a:prstGeom prst="rect">
            <a:avLst/>
          </a:prstGeom>
        </p:spPr>
      </p:pic>
      <p:pic>
        <p:nvPicPr>
          <p:cNvPr id="11" name="Picture 10">
            <a:extLst>
              <a:ext uri="{FF2B5EF4-FFF2-40B4-BE49-F238E27FC236}">
                <a16:creationId xmlns:a16="http://schemas.microsoft.com/office/drawing/2014/main" id="{F1CFA4E9-638A-4473-8027-9CE9EAF61B2F}"/>
              </a:ext>
            </a:extLst>
          </p:cNvPr>
          <p:cNvPicPr>
            <a:picLocks noChangeAspect="1"/>
          </p:cNvPicPr>
          <p:nvPr/>
        </p:nvPicPr>
        <p:blipFill>
          <a:blip r:embed="rId3"/>
          <a:stretch>
            <a:fillRect/>
          </a:stretch>
        </p:blipFill>
        <p:spPr>
          <a:xfrm>
            <a:off x="749840" y="1869600"/>
            <a:ext cx="5356418" cy="3071013"/>
          </a:xfrm>
          <a:prstGeom prst="rect">
            <a:avLst/>
          </a:prstGeom>
        </p:spPr>
      </p:pic>
    </p:spTree>
    <p:extLst>
      <p:ext uri="{BB962C8B-B14F-4D97-AF65-F5344CB8AC3E}">
        <p14:creationId xmlns:p14="http://schemas.microsoft.com/office/powerpoint/2010/main" val="1412681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1002C15-2007-4D91-8FE9-257F4B268E8D}"/>
              </a:ext>
            </a:extLst>
          </p:cNvPr>
          <p:cNvSpPr txBox="1"/>
          <p:nvPr/>
        </p:nvSpPr>
        <p:spPr>
          <a:xfrm>
            <a:off x="486410" y="965200"/>
            <a:ext cx="3352800" cy="523220"/>
          </a:xfrm>
          <a:prstGeom prst="rect">
            <a:avLst/>
          </a:prstGeom>
          <a:noFill/>
        </p:spPr>
        <p:txBody>
          <a:bodyPr wrap="square" rtlCol="0">
            <a:spAutoFit/>
          </a:bodyPr>
          <a:lstStyle/>
          <a:p>
            <a:r>
              <a:rPr lang="en-IN" sz="2800" dirty="0"/>
              <a:t>Home Page</a:t>
            </a:r>
          </a:p>
        </p:txBody>
      </p:sp>
      <p:pic>
        <p:nvPicPr>
          <p:cNvPr id="21" name="Picture 20">
            <a:extLst>
              <a:ext uri="{FF2B5EF4-FFF2-40B4-BE49-F238E27FC236}">
                <a16:creationId xmlns:a16="http://schemas.microsoft.com/office/drawing/2014/main" id="{643F5E17-B28C-41E1-BDF3-66CBE6F33115}"/>
              </a:ext>
            </a:extLst>
          </p:cNvPr>
          <p:cNvPicPr>
            <a:picLocks noChangeAspect="1"/>
          </p:cNvPicPr>
          <p:nvPr/>
        </p:nvPicPr>
        <p:blipFill>
          <a:blip r:embed="rId2"/>
          <a:stretch>
            <a:fillRect/>
          </a:stretch>
        </p:blipFill>
        <p:spPr>
          <a:xfrm>
            <a:off x="486410" y="2455227"/>
            <a:ext cx="4983902" cy="2889130"/>
          </a:xfrm>
          <a:prstGeom prst="rect">
            <a:avLst/>
          </a:prstGeom>
        </p:spPr>
      </p:pic>
      <p:sp>
        <p:nvSpPr>
          <p:cNvPr id="22" name="TextBox 21">
            <a:extLst>
              <a:ext uri="{FF2B5EF4-FFF2-40B4-BE49-F238E27FC236}">
                <a16:creationId xmlns:a16="http://schemas.microsoft.com/office/drawing/2014/main" id="{A47C6222-52E0-4F7A-93E7-B496179B478A}"/>
              </a:ext>
            </a:extLst>
          </p:cNvPr>
          <p:cNvSpPr txBox="1"/>
          <p:nvPr/>
        </p:nvSpPr>
        <p:spPr>
          <a:xfrm>
            <a:off x="5344160" y="1107440"/>
            <a:ext cx="3972560" cy="380980"/>
          </a:xfrm>
          <a:prstGeom prst="rect">
            <a:avLst/>
          </a:prstGeom>
          <a:noFill/>
        </p:spPr>
        <p:txBody>
          <a:bodyPr wrap="square" rtlCol="0">
            <a:spAutoFit/>
          </a:bodyPr>
          <a:lstStyle/>
          <a:p>
            <a:r>
              <a:rPr lang="en-IN" dirty="0"/>
              <a:t>Hover for successful registration</a:t>
            </a:r>
          </a:p>
        </p:txBody>
      </p:sp>
      <p:pic>
        <p:nvPicPr>
          <p:cNvPr id="24" name="Picture 23">
            <a:extLst>
              <a:ext uri="{FF2B5EF4-FFF2-40B4-BE49-F238E27FC236}">
                <a16:creationId xmlns:a16="http://schemas.microsoft.com/office/drawing/2014/main" id="{B62D1380-7A5F-45DC-A319-944E2B603558}"/>
              </a:ext>
            </a:extLst>
          </p:cNvPr>
          <p:cNvPicPr>
            <a:picLocks noChangeAspect="1"/>
          </p:cNvPicPr>
          <p:nvPr/>
        </p:nvPicPr>
        <p:blipFill>
          <a:blip r:embed="rId3"/>
          <a:stretch>
            <a:fillRect/>
          </a:stretch>
        </p:blipFill>
        <p:spPr>
          <a:xfrm>
            <a:off x="5779362" y="2455227"/>
            <a:ext cx="5576069" cy="2674303"/>
          </a:xfrm>
          <a:prstGeom prst="rect">
            <a:avLst/>
          </a:prstGeom>
        </p:spPr>
      </p:pic>
    </p:spTree>
    <p:extLst>
      <p:ext uri="{BB962C8B-B14F-4D97-AF65-F5344CB8AC3E}">
        <p14:creationId xmlns:p14="http://schemas.microsoft.com/office/powerpoint/2010/main" val="2002593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BA9983-37DC-4F5F-836D-825712B2F14B}"/>
              </a:ext>
            </a:extLst>
          </p:cNvPr>
          <p:cNvPicPr>
            <a:picLocks noChangeAspect="1"/>
          </p:cNvPicPr>
          <p:nvPr/>
        </p:nvPicPr>
        <p:blipFill>
          <a:blip r:embed="rId2"/>
          <a:stretch>
            <a:fillRect/>
          </a:stretch>
        </p:blipFill>
        <p:spPr>
          <a:xfrm>
            <a:off x="335280" y="461665"/>
            <a:ext cx="4350240" cy="6138672"/>
          </a:xfrm>
          <a:prstGeom prst="rect">
            <a:avLst/>
          </a:prstGeom>
        </p:spPr>
      </p:pic>
      <p:sp>
        <p:nvSpPr>
          <p:cNvPr id="6" name="TextBox 5">
            <a:extLst>
              <a:ext uri="{FF2B5EF4-FFF2-40B4-BE49-F238E27FC236}">
                <a16:creationId xmlns:a16="http://schemas.microsoft.com/office/drawing/2014/main" id="{2AD28F55-DE50-4AB0-AC83-B1F48C466F5A}"/>
              </a:ext>
            </a:extLst>
          </p:cNvPr>
          <p:cNvSpPr txBox="1"/>
          <p:nvPr/>
        </p:nvSpPr>
        <p:spPr>
          <a:xfrm>
            <a:off x="335280" y="0"/>
            <a:ext cx="2286000" cy="461665"/>
          </a:xfrm>
          <a:prstGeom prst="rect">
            <a:avLst/>
          </a:prstGeom>
          <a:noFill/>
        </p:spPr>
        <p:txBody>
          <a:bodyPr wrap="square" rtlCol="0">
            <a:spAutoFit/>
          </a:bodyPr>
          <a:lstStyle/>
          <a:p>
            <a:r>
              <a:rPr lang="en-IN" sz="2400" dirty="0"/>
              <a:t>Dashboard Page</a:t>
            </a:r>
          </a:p>
        </p:txBody>
      </p:sp>
      <p:sp>
        <p:nvSpPr>
          <p:cNvPr id="9" name="TextBox 8">
            <a:extLst>
              <a:ext uri="{FF2B5EF4-FFF2-40B4-BE49-F238E27FC236}">
                <a16:creationId xmlns:a16="http://schemas.microsoft.com/office/drawing/2014/main" id="{D67F3592-B8FF-4EBC-8AA6-3A08B64D6C18}"/>
              </a:ext>
            </a:extLst>
          </p:cNvPr>
          <p:cNvSpPr txBox="1"/>
          <p:nvPr/>
        </p:nvSpPr>
        <p:spPr>
          <a:xfrm>
            <a:off x="7018800" y="0"/>
            <a:ext cx="2641600" cy="461665"/>
          </a:xfrm>
          <a:prstGeom prst="rect">
            <a:avLst/>
          </a:prstGeom>
          <a:noFill/>
        </p:spPr>
        <p:txBody>
          <a:bodyPr wrap="square" rtlCol="0">
            <a:spAutoFit/>
          </a:bodyPr>
          <a:lstStyle/>
          <a:p>
            <a:r>
              <a:rPr lang="en-IN" sz="2400" dirty="0"/>
              <a:t>List of Plants Page</a:t>
            </a:r>
          </a:p>
        </p:txBody>
      </p:sp>
      <p:pic>
        <p:nvPicPr>
          <p:cNvPr id="11" name="Picture 10">
            <a:extLst>
              <a:ext uri="{FF2B5EF4-FFF2-40B4-BE49-F238E27FC236}">
                <a16:creationId xmlns:a16="http://schemas.microsoft.com/office/drawing/2014/main" id="{301697DA-24A9-45B0-91B3-4A6E276064EB}"/>
              </a:ext>
            </a:extLst>
          </p:cNvPr>
          <p:cNvPicPr>
            <a:picLocks noChangeAspect="1"/>
          </p:cNvPicPr>
          <p:nvPr/>
        </p:nvPicPr>
        <p:blipFill>
          <a:blip r:embed="rId3"/>
          <a:stretch>
            <a:fillRect/>
          </a:stretch>
        </p:blipFill>
        <p:spPr>
          <a:xfrm>
            <a:off x="6169560" y="476002"/>
            <a:ext cx="4340080" cy="6124335"/>
          </a:xfrm>
          <a:prstGeom prst="rect">
            <a:avLst/>
          </a:prstGeom>
        </p:spPr>
      </p:pic>
    </p:spTree>
    <p:extLst>
      <p:ext uri="{BB962C8B-B14F-4D97-AF65-F5344CB8AC3E}">
        <p14:creationId xmlns:p14="http://schemas.microsoft.com/office/powerpoint/2010/main" val="2675268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373943-A5A8-496A-9D8B-4A1238423A21}"/>
              </a:ext>
            </a:extLst>
          </p:cNvPr>
          <p:cNvSpPr txBox="1"/>
          <p:nvPr/>
        </p:nvSpPr>
        <p:spPr>
          <a:xfrm>
            <a:off x="710576" y="381615"/>
            <a:ext cx="4358640" cy="461665"/>
          </a:xfrm>
          <a:prstGeom prst="rect">
            <a:avLst/>
          </a:prstGeom>
          <a:noFill/>
        </p:spPr>
        <p:txBody>
          <a:bodyPr wrap="square" rtlCol="0">
            <a:spAutoFit/>
          </a:bodyPr>
          <a:lstStyle/>
          <a:p>
            <a:r>
              <a:rPr lang="en-IN" sz="2400" dirty="0"/>
              <a:t>When a plant is selected</a:t>
            </a:r>
          </a:p>
        </p:txBody>
      </p:sp>
      <p:pic>
        <p:nvPicPr>
          <p:cNvPr id="8" name="Picture 7">
            <a:extLst>
              <a:ext uri="{FF2B5EF4-FFF2-40B4-BE49-F238E27FC236}">
                <a16:creationId xmlns:a16="http://schemas.microsoft.com/office/drawing/2014/main" id="{FF326D6C-3D33-44B1-B0A2-C192F272949F}"/>
              </a:ext>
            </a:extLst>
          </p:cNvPr>
          <p:cNvPicPr>
            <a:picLocks noChangeAspect="1"/>
          </p:cNvPicPr>
          <p:nvPr/>
        </p:nvPicPr>
        <p:blipFill>
          <a:blip r:embed="rId2"/>
          <a:stretch>
            <a:fillRect/>
          </a:stretch>
        </p:blipFill>
        <p:spPr>
          <a:xfrm>
            <a:off x="7310960" y="975360"/>
            <a:ext cx="4060800" cy="5730240"/>
          </a:xfrm>
          <a:prstGeom prst="rect">
            <a:avLst/>
          </a:prstGeom>
        </p:spPr>
      </p:pic>
      <p:sp>
        <p:nvSpPr>
          <p:cNvPr id="9" name="TextBox 8">
            <a:extLst>
              <a:ext uri="{FF2B5EF4-FFF2-40B4-BE49-F238E27FC236}">
                <a16:creationId xmlns:a16="http://schemas.microsoft.com/office/drawing/2014/main" id="{2222C73D-AFBD-418C-A311-A1FED149241A}"/>
              </a:ext>
            </a:extLst>
          </p:cNvPr>
          <p:cNvSpPr txBox="1"/>
          <p:nvPr/>
        </p:nvSpPr>
        <p:spPr>
          <a:xfrm>
            <a:off x="7310960" y="381615"/>
            <a:ext cx="3159760" cy="369332"/>
          </a:xfrm>
          <a:prstGeom prst="rect">
            <a:avLst/>
          </a:prstGeom>
          <a:noFill/>
        </p:spPr>
        <p:txBody>
          <a:bodyPr wrap="square" rtlCol="0">
            <a:spAutoFit/>
          </a:bodyPr>
          <a:lstStyle/>
          <a:p>
            <a:r>
              <a:rPr lang="en-IN" dirty="0"/>
              <a:t>E-commerce Page</a:t>
            </a:r>
          </a:p>
        </p:txBody>
      </p:sp>
      <p:pic>
        <p:nvPicPr>
          <p:cNvPr id="11" name="Picture 10">
            <a:extLst>
              <a:ext uri="{FF2B5EF4-FFF2-40B4-BE49-F238E27FC236}">
                <a16:creationId xmlns:a16="http://schemas.microsoft.com/office/drawing/2014/main" id="{57262839-CD1E-447A-B4AA-678D20A3C630}"/>
              </a:ext>
            </a:extLst>
          </p:cNvPr>
          <p:cNvPicPr>
            <a:picLocks noChangeAspect="1"/>
          </p:cNvPicPr>
          <p:nvPr/>
        </p:nvPicPr>
        <p:blipFill>
          <a:blip r:embed="rId3"/>
          <a:stretch>
            <a:fillRect/>
          </a:stretch>
        </p:blipFill>
        <p:spPr>
          <a:xfrm>
            <a:off x="619136" y="843280"/>
            <a:ext cx="3810624" cy="5862320"/>
          </a:xfrm>
          <a:prstGeom prst="rect">
            <a:avLst/>
          </a:prstGeom>
        </p:spPr>
      </p:pic>
    </p:spTree>
    <p:extLst>
      <p:ext uri="{BB962C8B-B14F-4D97-AF65-F5344CB8AC3E}">
        <p14:creationId xmlns:p14="http://schemas.microsoft.com/office/powerpoint/2010/main" val="2632943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2F3DCEC-91DF-47E6-8CE0-4B3F56E04DC2}"/>
              </a:ext>
            </a:extLst>
          </p:cNvPr>
          <p:cNvSpPr>
            <a:spLocks noGrp="1"/>
          </p:cNvSpPr>
          <p:nvPr>
            <p:ph type="title"/>
          </p:nvPr>
        </p:nvSpPr>
        <p:spPr>
          <a:xfrm>
            <a:off x="685801" y="503068"/>
            <a:ext cx="10840914" cy="1260000"/>
          </a:xfrm>
        </p:spPr>
        <p:txBody>
          <a:bodyPr/>
          <a:lstStyle/>
          <a:p>
            <a:r>
              <a:rPr lang="en-IN" dirty="0"/>
              <a:t>Abstract</a:t>
            </a:r>
          </a:p>
        </p:txBody>
      </p:sp>
      <p:sp>
        <p:nvSpPr>
          <p:cNvPr id="13" name="Content Placeholder 12">
            <a:extLst>
              <a:ext uri="{FF2B5EF4-FFF2-40B4-BE49-F238E27FC236}">
                <a16:creationId xmlns:a16="http://schemas.microsoft.com/office/drawing/2014/main" id="{B551EE4F-BC03-438D-961C-7B0253D9EB33}"/>
              </a:ext>
            </a:extLst>
          </p:cNvPr>
          <p:cNvSpPr>
            <a:spLocks noGrp="1"/>
          </p:cNvSpPr>
          <p:nvPr>
            <p:ph idx="1"/>
          </p:nvPr>
        </p:nvSpPr>
        <p:spPr>
          <a:xfrm>
            <a:off x="685801" y="1763068"/>
            <a:ext cx="10144956" cy="4637732"/>
          </a:xfrm>
        </p:spPr>
        <p:txBody>
          <a:bodyPr>
            <a:normAutofit/>
          </a:bodyPr>
          <a:lstStyle/>
          <a:p>
            <a:r>
              <a:rPr lang="en-IN" sz="2000" dirty="0"/>
              <a:t>Whether it be for work or pleasure, travelling is always a whole lot of fun. It gives us new experience and opportunities to grow as a “</a:t>
            </a:r>
            <a:r>
              <a:rPr lang="en-IN" sz="2000" b="1" dirty="0"/>
              <a:t>Human</a:t>
            </a:r>
            <a:r>
              <a:rPr lang="en-IN" sz="2000" dirty="0"/>
              <a:t>”.</a:t>
            </a:r>
          </a:p>
          <a:p>
            <a:r>
              <a:rPr lang="en-IN" sz="2000" dirty="0"/>
              <a:t>But what about the growth of your house plant’s while your away. Or what if your in home and you forget to water it or over-water it. That’s going to be a bummer.</a:t>
            </a:r>
          </a:p>
          <a:p>
            <a:r>
              <a:rPr lang="en-IN" sz="2000" dirty="0"/>
              <a:t> I have the perfect solution for all these problem’s, why not make an automatic watering system? </a:t>
            </a:r>
          </a:p>
          <a:p>
            <a:r>
              <a:rPr lang="en-US" sz="2000" dirty="0"/>
              <a:t>This Arduino based, uses a moisture sensor to measure the moisture level of the soil, the sensor is stuck into the soil and then flashes LEDs and provides an OLED display readout telling you whether you’re over or under watering your plant. </a:t>
            </a:r>
          </a:p>
          <a:p>
            <a:r>
              <a:rPr lang="en-US" sz="2000" dirty="0"/>
              <a:t>The LED emits red light when you forget to water it and it waits for a while and if you don’t show up to water your plants, it automatically waters it.</a:t>
            </a:r>
          </a:p>
          <a:p>
            <a:endParaRPr lang="en-IN" sz="2000" dirty="0"/>
          </a:p>
        </p:txBody>
      </p:sp>
    </p:spTree>
    <p:extLst>
      <p:ext uri="{BB962C8B-B14F-4D97-AF65-F5344CB8AC3E}">
        <p14:creationId xmlns:p14="http://schemas.microsoft.com/office/powerpoint/2010/main" val="2342962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7DDDD99-F41C-47E6-A2BF-02BBE2A97014}"/>
              </a:ext>
            </a:extLst>
          </p:cNvPr>
          <p:cNvSpPr txBox="1"/>
          <p:nvPr/>
        </p:nvSpPr>
        <p:spPr>
          <a:xfrm>
            <a:off x="1058828" y="539360"/>
            <a:ext cx="2560320" cy="461665"/>
          </a:xfrm>
          <a:prstGeom prst="rect">
            <a:avLst/>
          </a:prstGeom>
          <a:noFill/>
        </p:spPr>
        <p:txBody>
          <a:bodyPr wrap="square" rtlCol="0">
            <a:spAutoFit/>
          </a:bodyPr>
          <a:lstStyle/>
          <a:p>
            <a:r>
              <a:rPr lang="en-IN" sz="2400" dirty="0"/>
              <a:t>3d Models</a:t>
            </a:r>
          </a:p>
        </p:txBody>
      </p:sp>
      <p:pic>
        <p:nvPicPr>
          <p:cNvPr id="8" name="Picture 7">
            <a:extLst>
              <a:ext uri="{FF2B5EF4-FFF2-40B4-BE49-F238E27FC236}">
                <a16:creationId xmlns:a16="http://schemas.microsoft.com/office/drawing/2014/main" id="{E4FF9647-3317-421F-8718-A18649B2284C}"/>
              </a:ext>
            </a:extLst>
          </p:cNvPr>
          <p:cNvPicPr>
            <a:picLocks noChangeAspect="1"/>
          </p:cNvPicPr>
          <p:nvPr/>
        </p:nvPicPr>
        <p:blipFill>
          <a:blip r:embed="rId2"/>
          <a:stretch>
            <a:fillRect/>
          </a:stretch>
        </p:blipFill>
        <p:spPr>
          <a:xfrm>
            <a:off x="1065362" y="1534337"/>
            <a:ext cx="2729715" cy="2051634"/>
          </a:xfrm>
          <a:prstGeom prst="rect">
            <a:avLst/>
          </a:prstGeom>
        </p:spPr>
      </p:pic>
      <p:pic>
        <p:nvPicPr>
          <p:cNvPr id="9" name="Picture 8">
            <a:extLst>
              <a:ext uri="{FF2B5EF4-FFF2-40B4-BE49-F238E27FC236}">
                <a16:creationId xmlns:a16="http://schemas.microsoft.com/office/drawing/2014/main" id="{508AF1D4-0129-430A-BF6E-B06FAD628541}"/>
              </a:ext>
            </a:extLst>
          </p:cNvPr>
          <p:cNvPicPr>
            <a:picLocks noChangeAspect="1"/>
          </p:cNvPicPr>
          <p:nvPr/>
        </p:nvPicPr>
        <p:blipFill>
          <a:blip r:embed="rId3"/>
          <a:stretch>
            <a:fillRect/>
          </a:stretch>
        </p:blipFill>
        <p:spPr>
          <a:xfrm>
            <a:off x="1058828" y="4350115"/>
            <a:ext cx="2735938" cy="2056309"/>
          </a:xfrm>
          <a:prstGeom prst="rect">
            <a:avLst/>
          </a:prstGeom>
        </p:spPr>
      </p:pic>
      <p:pic>
        <p:nvPicPr>
          <p:cNvPr id="10" name="Picture 9">
            <a:extLst>
              <a:ext uri="{FF2B5EF4-FFF2-40B4-BE49-F238E27FC236}">
                <a16:creationId xmlns:a16="http://schemas.microsoft.com/office/drawing/2014/main" id="{CDCE814D-C39A-4957-8087-D0188DDE4B38}"/>
              </a:ext>
            </a:extLst>
          </p:cNvPr>
          <p:cNvPicPr>
            <a:picLocks noChangeAspect="1"/>
          </p:cNvPicPr>
          <p:nvPr/>
        </p:nvPicPr>
        <p:blipFill>
          <a:blip r:embed="rId4"/>
          <a:stretch>
            <a:fillRect/>
          </a:stretch>
        </p:blipFill>
        <p:spPr>
          <a:xfrm>
            <a:off x="4748003" y="2701285"/>
            <a:ext cx="4095409" cy="3078077"/>
          </a:xfrm>
          <a:prstGeom prst="rect">
            <a:avLst/>
          </a:prstGeom>
        </p:spPr>
      </p:pic>
    </p:spTree>
    <p:extLst>
      <p:ext uri="{BB962C8B-B14F-4D97-AF65-F5344CB8AC3E}">
        <p14:creationId xmlns:p14="http://schemas.microsoft.com/office/powerpoint/2010/main" val="2480979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A047-9DD7-4287-8D21-84EB734757A9}"/>
              </a:ext>
            </a:extLst>
          </p:cNvPr>
          <p:cNvSpPr>
            <a:spLocks noGrp="1"/>
          </p:cNvSpPr>
          <p:nvPr>
            <p:ph type="ctrTitle"/>
          </p:nvPr>
        </p:nvSpPr>
        <p:spPr>
          <a:xfrm>
            <a:off x="-523782" y="355106"/>
            <a:ext cx="6810066" cy="672268"/>
          </a:xfrm>
        </p:spPr>
        <p:txBody>
          <a:bodyPr>
            <a:normAutofit fontScale="90000"/>
          </a:bodyPr>
          <a:lstStyle/>
          <a:p>
            <a:r>
              <a:rPr lang="en-IN" dirty="0"/>
              <a:t>Conclusion &amp; Future</a:t>
            </a:r>
          </a:p>
        </p:txBody>
      </p:sp>
      <p:sp>
        <p:nvSpPr>
          <p:cNvPr id="3" name="Subtitle 2">
            <a:extLst>
              <a:ext uri="{FF2B5EF4-FFF2-40B4-BE49-F238E27FC236}">
                <a16:creationId xmlns:a16="http://schemas.microsoft.com/office/drawing/2014/main" id="{FB56B78D-DED7-4362-B321-3C9E69EF02BB}"/>
              </a:ext>
            </a:extLst>
          </p:cNvPr>
          <p:cNvSpPr>
            <a:spLocks noGrp="1"/>
          </p:cNvSpPr>
          <p:nvPr>
            <p:ph type="subTitle" idx="1"/>
          </p:nvPr>
        </p:nvSpPr>
        <p:spPr>
          <a:xfrm>
            <a:off x="408374" y="1331650"/>
            <a:ext cx="10751752" cy="4538926"/>
          </a:xfrm>
        </p:spPr>
        <p:txBody>
          <a:bodyPr>
            <a:normAutofit/>
          </a:bodyPr>
          <a:lstStyle/>
          <a:p>
            <a:pPr marL="342900" indent="-342900" algn="just">
              <a:buFont typeface="+mj-lt"/>
              <a:buAutoNum type="arabicPeriod"/>
            </a:pPr>
            <a:r>
              <a:rPr lang="en-IN" cap="none" dirty="0">
                <a:latin typeface="Open Sans" panose="020B0606030504020204" pitchFamily="34" charset="0"/>
                <a:ea typeface="Open Sans" panose="020B0606030504020204" pitchFamily="34" charset="0"/>
                <a:cs typeface="Open Sans" panose="020B0606030504020204" pitchFamily="34" charset="0"/>
              </a:rPr>
              <a:t>Although it seems to be more demanding and challenging, there are many other possibilities like creating complex connections of plants of similar variety. </a:t>
            </a:r>
          </a:p>
          <a:p>
            <a:pPr marL="342900" indent="-342900" algn="just">
              <a:buFont typeface="+mj-lt"/>
              <a:buAutoNum type="arabicPeriod"/>
            </a:pPr>
            <a:r>
              <a:rPr lang="en-IN" cap="none" dirty="0">
                <a:latin typeface="Open Sans" panose="020B0606030504020204" pitchFamily="34" charset="0"/>
                <a:ea typeface="Open Sans" panose="020B0606030504020204" pitchFamily="34" charset="0"/>
                <a:cs typeface="Open Sans" panose="020B0606030504020204" pitchFamily="34" charset="0"/>
              </a:rPr>
              <a:t>Also, using more than one sensor is another idea for an experimental venture, but there are also many other experimental and challenge-like ideas such as using solar power supply, timer for setting irrigation system etc. </a:t>
            </a:r>
          </a:p>
          <a:p>
            <a:pPr marL="342900" indent="-342900" algn="just">
              <a:buFont typeface="+mj-lt"/>
              <a:buAutoNum type="arabicPeriod"/>
            </a:pPr>
            <a:r>
              <a:rPr lang="en-IN" cap="none" dirty="0">
                <a:latin typeface="Open Sans" panose="020B0606030504020204" pitchFamily="34" charset="0"/>
                <a:ea typeface="Open Sans" panose="020B0606030504020204" pitchFamily="34" charset="0"/>
                <a:cs typeface="Open Sans" panose="020B0606030504020204" pitchFamily="34" charset="0"/>
              </a:rPr>
              <a:t>However, independently of the way used to construct it, there is no doubt that this system can be very helpful in solving many problems, from those that seem harmless to those that are on the scale of the most important and most dangerous ones for human population. </a:t>
            </a:r>
          </a:p>
          <a:p>
            <a:pPr marL="342900" indent="-342900" algn="just">
              <a:buFont typeface="+mj-lt"/>
              <a:buAutoNum type="arabicPeriod"/>
            </a:pPr>
            <a:r>
              <a:rPr lang="en-IN" cap="none" dirty="0">
                <a:latin typeface="Open Sans" panose="020B0606030504020204" pitchFamily="34" charset="0"/>
                <a:ea typeface="Open Sans" panose="020B0606030504020204" pitchFamily="34" charset="0"/>
                <a:cs typeface="Open Sans" panose="020B0606030504020204" pitchFamily="34" charset="0"/>
              </a:rPr>
              <a:t>By means of this system, it is possible to control the amount of water released from the process of watering the plant. </a:t>
            </a:r>
          </a:p>
          <a:p>
            <a:pPr marL="342900" indent="-342900" algn="just">
              <a:buFont typeface="+mj-lt"/>
              <a:buAutoNum type="arabicPeriod"/>
            </a:pPr>
            <a:r>
              <a:rPr lang="en-IN" cap="none" dirty="0">
                <a:latin typeface="Open Sans" panose="020B0606030504020204" pitchFamily="34" charset="0"/>
                <a:ea typeface="Open Sans" panose="020B0606030504020204" pitchFamily="34" charset="0"/>
                <a:cs typeface="Open Sans" panose="020B0606030504020204" pitchFamily="34" charset="0"/>
              </a:rPr>
              <a:t>Although it can be very helpful for humanity in general, agriculturists, craftsmen, and botanists are the people who could have the biggest benefits of using this system.</a:t>
            </a:r>
          </a:p>
          <a:p>
            <a:pPr algn="just"/>
            <a:endParaRPr lang="en-IN" cap="none"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53710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C0B6B5-DF26-4B5D-B80E-A337C2EC3D0C}"/>
              </a:ext>
            </a:extLst>
          </p:cNvPr>
          <p:cNvSpPr>
            <a:spLocks noGrp="1"/>
          </p:cNvSpPr>
          <p:nvPr>
            <p:ph type="title"/>
          </p:nvPr>
        </p:nvSpPr>
        <p:spPr>
          <a:xfrm>
            <a:off x="675543" y="62500"/>
            <a:ext cx="10840914" cy="1260000"/>
          </a:xfrm>
        </p:spPr>
        <p:txBody>
          <a:bodyPr/>
          <a:lstStyle/>
          <a:p>
            <a:r>
              <a:rPr lang="en-IN" dirty="0"/>
              <a:t>Testing &amp; Implementation</a:t>
            </a:r>
          </a:p>
        </p:txBody>
      </p:sp>
      <p:sp>
        <p:nvSpPr>
          <p:cNvPr id="5" name="Rectangle 4">
            <a:extLst>
              <a:ext uri="{FF2B5EF4-FFF2-40B4-BE49-F238E27FC236}">
                <a16:creationId xmlns:a16="http://schemas.microsoft.com/office/drawing/2014/main" id="{3B73F1D9-A32C-4893-95CB-8D6658190E0B}"/>
              </a:ext>
            </a:extLst>
          </p:cNvPr>
          <p:cNvSpPr/>
          <p:nvPr/>
        </p:nvSpPr>
        <p:spPr>
          <a:xfrm>
            <a:off x="4158935" y="6395370"/>
            <a:ext cx="2710422" cy="369332"/>
          </a:xfrm>
          <a:prstGeom prst="rect">
            <a:avLst/>
          </a:prstGeom>
        </p:spPr>
        <p:txBody>
          <a:bodyPr wrap="none">
            <a:spAutoFit/>
          </a:bodyPr>
          <a:lstStyle/>
          <a:p>
            <a:r>
              <a:rPr lang="en-US" dirty="0"/>
              <a:t>Print Settings of the Valve:</a:t>
            </a:r>
            <a:endParaRPr lang="en-IN" dirty="0"/>
          </a:p>
        </p:txBody>
      </p:sp>
      <p:pic>
        <p:nvPicPr>
          <p:cNvPr id="9" name="Picture 8">
            <a:extLst>
              <a:ext uri="{FF2B5EF4-FFF2-40B4-BE49-F238E27FC236}">
                <a16:creationId xmlns:a16="http://schemas.microsoft.com/office/drawing/2014/main" id="{9F5332A5-FE2B-42D6-AC7A-6C815F49112F}"/>
              </a:ext>
            </a:extLst>
          </p:cNvPr>
          <p:cNvPicPr>
            <a:picLocks noChangeAspect="1"/>
          </p:cNvPicPr>
          <p:nvPr/>
        </p:nvPicPr>
        <p:blipFill>
          <a:blip r:embed="rId2"/>
          <a:stretch>
            <a:fillRect/>
          </a:stretch>
        </p:blipFill>
        <p:spPr>
          <a:xfrm>
            <a:off x="2075769" y="1131254"/>
            <a:ext cx="7734055" cy="5264116"/>
          </a:xfrm>
          <a:prstGeom prst="rect">
            <a:avLst/>
          </a:prstGeom>
        </p:spPr>
      </p:pic>
    </p:spTree>
    <p:extLst>
      <p:ext uri="{BB962C8B-B14F-4D97-AF65-F5344CB8AC3E}">
        <p14:creationId xmlns:p14="http://schemas.microsoft.com/office/powerpoint/2010/main" val="3033547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EB09F-3581-402A-96B5-3B7664DF2C01}"/>
              </a:ext>
            </a:extLst>
          </p:cNvPr>
          <p:cNvSpPr>
            <a:spLocks noGrp="1"/>
          </p:cNvSpPr>
          <p:nvPr>
            <p:ph type="title"/>
          </p:nvPr>
        </p:nvSpPr>
        <p:spPr>
          <a:xfrm>
            <a:off x="675543" y="0"/>
            <a:ext cx="10840914" cy="1260000"/>
          </a:xfrm>
        </p:spPr>
        <p:txBody>
          <a:bodyPr/>
          <a:lstStyle/>
          <a:p>
            <a:r>
              <a:rPr lang="en-IN" dirty="0"/>
              <a:t>Testing &amp; Implementation</a:t>
            </a:r>
          </a:p>
        </p:txBody>
      </p:sp>
      <p:sp>
        <p:nvSpPr>
          <p:cNvPr id="3" name="Rectangle 2">
            <a:extLst>
              <a:ext uri="{FF2B5EF4-FFF2-40B4-BE49-F238E27FC236}">
                <a16:creationId xmlns:a16="http://schemas.microsoft.com/office/drawing/2014/main" id="{44D7EE48-1DEA-4772-B2DA-ECF5B4A8104C}"/>
              </a:ext>
            </a:extLst>
          </p:cNvPr>
          <p:cNvSpPr/>
          <p:nvPr/>
        </p:nvSpPr>
        <p:spPr>
          <a:xfrm>
            <a:off x="3020254" y="6221883"/>
            <a:ext cx="6151492" cy="369332"/>
          </a:xfrm>
          <a:prstGeom prst="rect">
            <a:avLst/>
          </a:prstGeom>
        </p:spPr>
        <p:txBody>
          <a:bodyPr wrap="none">
            <a:spAutoFit/>
          </a:bodyPr>
          <a:lstStyle/>
          <a:p>
            <a:r>
              <a:rPr lang="en-US" dirty="0"/>
              <a:t>Valve is Open When Humidity is less than 80% and Timer is Set </a:t>
            </a:r>
            <a:endParaRPr lang="en-IN" dirty="0"/>
          </a:p>
        </p:txBody>
      </p:sp>
      <p:pic>
        <p:nvPicPr>
          <p:cNvPr id="6" name="Picture 5">
            <a:extLst>
              <a:ext uri="{FF2B5EF4-FFF2-40B4-BE49-F238E27FC236}">
                <a16:creationId xmlns:a16="http://schemas.microsoft.com/office/drawing/2014/main" id="{EFFB8122-2925-4A63-8F96-D25879A62796}"/>
              </a:ext>
            </a:extLst>
          </p:cNvPr>
          <p:cNvPicPr>
            <a:picLocks noChangeAspect="1"/>
          </p:cNvPicPr>
          <p:nvPr/>
        </p:nvPicPr>
        <p:blipFill>
          <a:blip r:embed="rId2"/>
          <a:stretch>
            <a:fillRect/>
          </a:stretch>
        </p:blipFill>
        <p:spPr>
          <a:xfrm>
            <a:off x="787855" y="1124335"/>
            <a:ext cx="9586505" cy="4752681"/>
          </a:xfrm>
          <a:prstGeom prst="rect">
            <a:avLst/>
          </a:prstGeom>
        </p:spPr>
      </p:pic>
    </p:spTree>
    <p:extLst>
      <p:ext uri="{BB962C8B-B14F-4D97-AF65-F5344CB8AC3E}">
        <p14:creationId xmlns:p14="http://schemas.microsoft.com/office/powerpoint/2010/main" val="1164248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2DF82-105D-46C8-BFF7-CCF3EBD0B521}"/>
              </a:ext>
            </a:extLst>
          </p:cNvPr>
          <p:cNvSpPr>
            <a:spLocks noGrp="1"/>
          </p:cNvSpPr>
          <p:nvPr>
            <p:ph type="title"/>
          </p:nvPr>
        </p:nvSpPr>
        <p:spPr>
          <a:xfrm>
            <a:off x="668045" y="0"/>
            <a:ext cx="10840914" cy="1260000"/>
          </a:xfrm>
        </p:spPr>
        <p:txBody>
          <a:bodyPr/>
          <a:lstStyle/>
          <a:p>
            <a:r>
              <a:rPr lang="en-IN" dirty="0"/>
              <a:t>Testing &amp; Implementation</a:t>
            </a:r>
          </a:p>
        </p:txBody>
      </p:sp>
      <p:sp>
        <p:nvSpPr>
          <p:cNvPr id="3" name="Rectangle 2">
            <a:extLst>
              <a:ext uri="{FF2B5EF4-FFF2-40B4-BE49-F238E27FC236}">
                <a16:creationId xmlns:a16="http://schemas.microsoft.com/office/drawing/2014/main" id="{41519F21-DB99-4CFF-B67E-8636F6510BA4}"/>
              </a:ext>
            </a:extLst>
          </p:cNvPr>
          <p:cNvSpPr/>
          <p:nvPr/>
        </p:nvSpPr>
        <p:spPr>
          <a:xfrm>
            <a:off x="3194115" y="6092086"/>
            <a:ext cx="6096000" cy="646331"/>
          </a:xfrm>
          <a:prstGeom prst="rect">
            <a:avLst/>
          </a:prstGeom>
        </p:spPr>
        <p:txBody>
          <a:bodyPr>
            <a:spAutoFit/>
          </a:bodyPr>
          <a:lstStyle/>
          <a:p>
            <a:r>
              <a:rPr lang="en-US" dirty="0"/>
              <a:t>Valve is Closed When Humidity is More Than 80% Even When the Timer is On</a:t>
            </a:r>
            <a:endParaRPr lang="en-IN" dirty="0"/>
          </a:p>
        </p:txBody>
      </p:sp>
      <p:pic>
        <p:nvPicPr>
          <p:cNvPr id="5" name="Picture 4">
            <a:extLst>
              <a:ext uri="{FF2B5EF4-FFF2-40B4-BE49-F238E27FC236}">
                <a16:creationId xmlns:a16="http://schemas.microsoft.com/office/drawing/2014/main" id="{356ED5D3-B944-4600-A769-35251D1F891C}"/>
              </a:ext>
            </a:extLst>
          </p:cNvPr>
          <p:cNvPicPr>
            <a:picLocks noChangeAspect="1"/>
          </p:cNvPicPr>
          <p:nvPr/>
        </p:nvPicPr>
        <p:blipFill>
          <a:blip r:embed="rId2"/>
          <a:stretch>
            <a:fillRect/>
          </a:stretch>
        </p:blipFill>
        <p:spPr>
          <a:xfrm>
            <a:off x="1182505" y="1259999"/>
            <a:ext cx="9106713" cy="4623051"/>
          </a:xfrm>
          <a:prstGeom prst="rect">
            <a:avLst/>
          </a:prstGeom>
        </p:spPr>
      </p:pic>
    </p:spTree>
    <p:extLst>
      <p:ext uri="{BB962C8B-B14F-4D97-AF65-F5344CB8AC3E}">
        <p14:creationId xmlns:p14="http://schemas.microsoft.com/office/powerpoint/2010/main" val="1382353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3790416-C1E6-4A41-AB8F-BA01F0894C53}"/>
              </a:ext>
            </a:extLst>
          </p:cNvPr>
          <p:cNvSpPr>
            <a:spLocks noGrp="1"/>
          </p:cNvSpPr>
          <p:nvPr>
            <p:ph type="ctrTitle"/>
          </p:nvPr>
        </p:nvSpPr>
        <p:spPr>
          <a:xfrm>
            <a:off x="2015231" y="1447933"/>
            <a:ext cx="7381250" cy="2653549"/>
          </a:xfrm>
        </p:spPr>
        <p:txBody>
          <a:bodyPr>
            <a:normAutofit/>
          </a:bodyPr>
          <a:lstStyle/>
          <a:p>
            <a:r>
              <a:rPr lang="en-IN" sz="9600" dirty="0"/>
              <a:t>  Thank You </a:t>
            </a:r>
          </a:p>
        </p:txBody>
      </p:sp>
    </p:spTree>
    <p:extLst>
      <p:ext uri="{BB962C8B-B14F-4D97-AF65-F5344CB8AC3E}">
        <p14:creationId xmlns:p14="http://schemas.microsoft.com/office/powerpoint/2010/main" val="2394598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6FA0CA75-28DE-4512-A408-529AF212E2E5}"/>
              </a:ext>
            </a:extLst>
          </p:cNvPr>
          <p:cNvSpPr>
            <a:spLocks noGrp="1"/>
          </p:cNvSpPr>
          <p:nvPr>
            <p:ph type="title"/>
          </p:nvPr>
        </p:nvSpPr>
        <p:spPr/>
        <p:txBody>
          <a:bodyPr/>
          <a:lstStyle/>
          <a:p>
            <a:r>
              <a:rPr lang="en-IN" dirty="0"/>
              <a:t>Abstract</a:t>
            </a:r>
          </a:p>
        </p:txBody>
      </p:sp>
      <p:sp>
        <p:nvSpPr>
          <p:cNvPr id="25" name="Content Placeholder 24">
            <a:extLst>
              <a:ext uri="{FF2B5EF4-FFF2-40B4-BE49-F238E27FC236}">
                <a16:creationId xmlns:a16="http://schemas.microsoft.com/office/drawing/2014/main" id="{314B096A-1C4F-4CC1-A65F-1CD8B6983A4A}"/>
              </a:ext>
            </a:extLst>
          </p:cNvPr>
          <p:cNvSpPr>
            <a:spLocks noGrp="1"/>
          </p:cNvSpPr>
          <p:nvPr>
            <p:ph idx="1"/>
          </p:nvPr>
        </p:nvSpPr>
        <p:spPr>
          <a:xfrm>
            <a:off x="685801" y="1869601"/>
            <a:ext cx="10677616" cy="3921600"/>
          </a:xfrm>
        </p:spPr>
        <p:txBody>
          <a:bodyPr/>
          <a:lstStyle/>
          <a:p>
            <a:r>
              <a:rPr lang="en-US" dirty="0"/>
              <a:t>This 3D printed ”</a:t>
            </a:r>
            <a:r>
              <a:rPr lang="en-US" b="1" dirty="0"/>
              <a:t>Automatic Smart Plant Pot” </a:t>
            </a:r>
            <a:r>
              <a:rPr lang="en-US" dirty="0"/>
              <a:t>looks simple on the outside, but inside there are electronics, pumps, and a water reservoir that work together to keep your plants healthy and happy.</a:t>
            </a:r>
          </a:p>
          <a:p>
            <a:r>
              <a:rPr lang="en-US" dirty="0"/>
              <a:t>With this I’ve also attached the yet to be 3D-Printed model of the base </a:t>
            </a:r>
          </a:p>
        </p:txBody>
      </p:sp>
      <p:pic>
        <p:nvPicPr>
          <p:cNvPr id="27" name="Picture 26">
            <a:extLst>
              <a:ext uri="{FF2B5EF4-FFF2-40B4-BE49-F238E27FC236}">
                <a16:creationId xmlns:a16="http://schemas.microsoft.com/office/drawing/2014/main" id="{DC0037AA-C764-4888-8EF9-8391476A94A2}"/>
              </a:ext>
            </a:extLst>
          </p:cNvPr>
          <p:cNvPicPr>
            <a:picLocks noChangeAspect="1"/>
          </p:cNvPicPr>
          <p:nvPr/>
        </p:nvPicPr>
        <p:blipFill>
          <a:blip r:embed="rId2"/>
          <a:stretch>
            <a:fillRect/>
          </a:stretch>
        </p:blipFill>
        <p:spPr>
          <a:xfrm>
            <a:off x="838521" y="3728869"/>
            <a:ext cx="3002687" cy="2256797"/>
          </a:xfrm>
          <a:prstGeom prst="rect">
            <a:avLst/>
          </a:prstGeom>
        </p:spPr>
      </p:pic>
      <p:pic>
        <p:nvPicPr>
          <p:cNvPr id="29" name="Picture 28">
            <a:extLst>
              <a:ext uri="{FF2B5EF4-FFF2-40B4-BE49-F238E27FC236}">
                <a16:creationId xmlns:a16="http://schemas.microsoft.com/office/drawing/2014/main" id="{715F198E-EEB9-4828-B398-09BA1A5430FF}"/>
              </a:ext>
            </a:extLst>
          </p:cNvPr>
          <p:cNvPicPr>
            <a:picLocks noChangeAspect="1"/>
          </p:cNvPicPr>
          <p:nvPr/>
        </p:nvPicPr>
        <p:blipFill>
          <a:blip r:embed="rId3"/>
          <a:stretch>
            <a:fillRect/>
          </a:stretch>
        </p:blipFill>
        <p:spPr>
          <a:xfrm>
            <a:off x="4601492" y="3723726"/>
            <a:ext cx="3009531" cy="2261940"/>
          </a:xfrm>
          <a:prstGeom prst="rect">
            <a:avLst/>
          </a:prstGeom>
        </p:spPr>
      </p:pic>
      <p:pic>
        <p:nvPicPr>
          <p:cNvPr id="31" name="Picture 30">
            <a:extLst>
              <a:ext uri="{FF2B5EF4-FFF2-40B4-BE49-F238E27FC236}">
                <a16:creationId xmlns:a16="http://schemas.microsoft.com/office/drawing/2014/main" id="{3785B485-EF4F-4A4B-8122-2B846CF1B835}"/>
              </a:ext>
            </a:extLst>
          </p:cNvPr>
          <p:cNvPicPr>
            <a:picLocks noChangeAspect="1"/>
          </p:cNvPicPr>
          <p:nvPr/>
        </p:nvPicPr>
        <p:blipFill>
          <a:blip r:embed="rId4"/>
          <a:stretch>
            <a:fillRect/>
          </a:stretch>
        </p:blipFill>
        <p:spPr>
          <a:xfrm>
            <a:off x="8350796" y="3723726"/>
            <a:ext cx="3012621" cy="2264262"/>
          </a:xfrm>
          <a:prstGeom prst="rect">
            <a:avLst/>
          </a:prstGeom>
        </p:spPr>
      </p:pic>
    </p:spTree>
    <p:extLst>
      <p:ext uri="{BB962C8B-B14F-4D97-AF65-F5344CB8AC3E}">
        <p14:creationId xmlns:p14="http://schemas.microsoft.com/office/powerpoint/2010/main" val="537041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A137F6-1E9B-425D-877A-4CEBA6D44A72}"/>
              </a:ext>
            </a:extLst>
          </p:cNvPr>
          <p:cNvSpPr>
            <a:spLocks noGrp="1"/>
          </p:cNvSpPr>
          <p:nvPr>
            <p:ph type="title"/>
          </p:nvPr>
        </p:nvSpPr>
        <p:spPr/>
        <p:txBody>
          <a:bodyPr/>
          <a:lstStyle/>
          <a:p>
            <a:r>
              <a:rPr lang="en-IN" dirty="0"/>
              <a:t>Objective</a:t>
            </a:r>
          </a:p>
        </p:txBody>
      </p:sp>
      <p:sp>
        <p:nvSpPr>
          <p:cNvPr id="5" name="Content Placeholder 4">
            <a:extLst>
              <a:ext uri="{FF2B5EF4-FFF2-40B4-BE49-F238E27FC236}">
                <a16:creationId xmlns:a16="http://schemas.microsoft.com/office/drawing/2014/main" id="{EB9BE274-3A3D-4447-87B8-783260726CC7}"/>
              </a:ext>
            </a:extLst>
          </p:cNvPr>
          <p:cNvSpPr>
            <a:spLocks noGrp="1"/>
          </p:cNvSpPr>
          <p:nvPr>
            <p:ph idx="1"/>
          </p:nvPr>
        </p:nvSpPr>
        <p:spPr/>
        <p:txBody>
          <a:bodyPr/>
          <a:lstStyle/>
          <a:p>
            <a:r>
              <a:rPr lang="en-US" dirty="0"/>
              <a:t>The main objective of this project is to water the plants or your garden automatically using microcontroller </a:t>
            </a:r>
          </a:p>
          <a:p>
            <a:r>
              <a:rPr lang="en-US" dirty="0"/>
              <a:t>Water conservation is one of the major objectives of this project.</a:t>
            </a:r>
          </a:p>
          <a:p>
            <a:r>
              <a:rPr lang="en-US" dirty="0"/>
              <a:t>We can automatically water the plants when we are going on a vacation or stuff.</a:t>
            </a:r>
          </a:p>
          <a:p>
            <a:r>
              <a:rPr lang="en-US" dirty="0"/>
              <a:t>We don’t have to bother our neighbor’s, friends or relatives, sometimes people tend to over water the plants and in such an event the plants end up dying. </a:t>
            </a:r>
          </a:p>
          <a:p>
            <a:r>
              <a:rPr lang="en-US" dirty="0"/>
              <a:t>In large scale it can used in assisting in the growth of agricultural crops, maintenance of landscapes, and re vegetation of disturbed soils in dry areas and during periods of inadequate rainfall.</a:t>
            </a:r>
          </a:p>
          <a:p>
            <a:endParaRPr lang="en-IN" dirty="0"/>
          </a:p>
        </p:txBody>
      </p:sp>
    </p:spTree>
    <p:extLst>
      <p:ext uri="{BB962C8B-B14F-4D97-AF65-F5344CB8AC3E}">
        <p14:creationId xmlns:p14="http://schemas.microsoft.com/office/powerpoint/2010/main" val="1185325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0462C39-8E00-4F25-BE2B-765CC3807833}"/>
              </a:ext>
            </a:extLst>
          </p:cNvPr>
          <p:cNvSpPr>
            <a:spLocks noGrp="1"/>
          </p:cNvSpPr>
          <p:nvPr>
            <p:ph type="title"/>
          </p:nvPr>
        </p:nvSpPr>
        <p:spPr/>
        <p:txBody>
          <a:bodyPr/>
          <a:lstStyle/>
          <a:p>
            <a:r>
              <a:rPr lang="en-IN" dirty="0"/>
              <a:t>Technology Stack</a:t>
            </a:r>
          </a:p>
        </p:txBody>
      </p:sp>
      <p:sp>
        <p:nvSpPr>
          <p:cNvPr id="12" name="Content Placeholder 11">
            <a:extLst>
              <a:ext uri="{FF2B5EF4-FFF2-40B4-BE49-F238E27FC236}">
                <a16:creationId xmlns:a16="http://schemas.microsoft.com/office/drawing/2014/main" id="{C10263CB-8CC5-4F9A-B493-FDDD9D5E5B2A}"/>
              </a:ext>
            </a:extLst>
          </p:cNvPr>
          <p:cNvSpPr>
            <a:spLocks noGrp="1"/>
          </p:cNvSpPr>
          <p:nvPr>
            <p:ph idx="1"/>
          </p:nvPr>
        </p:nvSpPr>
        <p:spPr/>
        <p:txBody>
          <a:bodyPr>
            <a:normAutofit lnSpcReduction="10000"/>
          </a:bodyPr>
          <a:lstStyle/>
          <a:p>
            <a:pPr marL="0" indent="0">
              <a:buNone/>
            </a:pPr>
            <a:r>
              <a:rPr lang="en-IN" dirty="0"/>
              <a:t>Aside from the 3D printed components, here’s what else we need to build the self-watering smart planter:</a:t>
            </a:r>
          </a:p>
          <a:p>
            <a:pPr>
              <a:buFont typeface="Wingdings" panose="05000000000000000000" pitchFamily="2" charset="2"/>
              <a:buChar char="Ø"/>
            </a:pPr>
            <a:r>
              <a:rPr lang="en-IN" dirty="0"/>
              <a:t>Arduino Nano</a:t>
            </a:r>
          </a:p>
          <a:p>
            <a:pPr>
              <a:buFont typeface="Wingdings" panose="05000000000000000000" pitchFamily="2" charset="2"/>
              <a:buChar char="Ø"/>
            </a:pPr>
            <a:r>
              <a:rPr lang="en-IN" dirty="0"/>
              <a:t>Mini sub-</a:t>
            </a:r>
            <a:r>
              <a:rPr lang="en-IN" dirty="0" err="1"/>
              <a:t>emersible</a:t>
            </a:r>
            <a:r>
              <a:rPr lang="en-IN" dirty="0"/>
              <a:t> pump</a:t>
            </a:r>
          </a:p>
          <a:p>
            <a:pPr>
              <a:buFont typeface="Wingdings" panose="05000000000000000000" pitchFamily="2" charset="2"/>
              <a:buChar char="Ø"/>
            </a:pPr>
            <a:r>
              <a:rPr lang="en-IN" dirty="0"/>
              <a:t>Water level sensor</a:t>
            </a:r>
          </a:p>
          <a:p>
            <a:pPr>
              <a:buFont typeface="Wingdings" panose="05000000000000000000" pitchFamily="2" charset="2"/>
              <a:buChar char="Ø"/>
            </a:pPr>
            <a:r>
              <a:rPr lang="en-IN" dirty="0"/>
              <a:t>Soil moisture sensor</a:t>
            </a:r>
          </a:p>
          <a:p>
            <a:pPr>
              <a:buFont typeface="Wingdings" panose="05000000000000000000" pitchFamily="2" charset="2"/>
              <a:buChar char="Ø"/>
            </a:pPr>
            <a:r>
              <a:rPr lang="en-US" dirty="0"/>
              <a:t>AWS Cloud</a:t>
            </a:r>
            <a:endParaRPr lang="en-IN" dirty="0"/>
          </a:p>
          <a:p>
            <a:pPr>
              <a:buFont typeface="Wingdings" panose="05000000000000000000" pitchFamily="2" charset="2"/>
              <a:buChar char="Ø"/>
            </a:pPr>
            <a:r>
              <a:rPr lang="en-IN" dirty="0"/>
              <a:t>Half Perma-protoboard(Bread Board)</a:t>
            </a:r>
          </a:p>
          <a:p>
            <a:pPr>
              <a:buFont typeface="Wingdings" panose="05000000000000000000" pitchFamily="2" charset="2"/>
              <a:buChar char="Ø"/>
            </a:pPr>
            <a:r>
              <a:rPr lang="en-US" dirty="0"/>
              <a:t>Two potentiometers on the monitor which allows you to set a maximum and minimum moisture level which then activates either the red LED, to indicate a low moisture level, or the yellow LED on a high moisture level, to tell you that you’re overwatering your plant. You can also push the button next to the display to turn on the OLED display and to see the exact moisture level as well as the two set points.</a:t>
            </a:r>
          </a:p>
          <a:p>
            <a:endParaRPr lang="en-IN" dirty="0"/>
          </a:p>
        </p:txBody>
      </p:sp>
    </p:spTree>
    <p:extLst>
      <p:ext uri="{BB962C8B-B14F-4D97-AF65-F5344CB8AC3E}">
        <p14:creationId xmlns:p14="http://schemas.microsoft.com/office/powerpoint/2010/main" val="1733894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8655A6-DBA4-469D-A01C-0D5AF64BDBE7}"/>
              </a:ext>
            </a:extLst>
          </p:cNvPr>
          <p:cNvSpPr>
            <a:spLocks noGrp="1"/>
          </p:cNvSpPr>
          <p:nvPr>
            <p:ph type="title"/>
          </p:nvPr>
        </p:nvSpPr>
        <p:spPr/>
        <p:txBody>
          <a:bodyPr/>
          <a:lstStyle/>
          <a:p>
            <a:r>
              <a:rPr lang="en-IN" dirty="0"/>
              <a:t>Functionality</a:t>
            </a:r>
          </a:p>
        </p:txBody>
      </p:sp>
      <p:sp>
        <p:nvSpPr>
          <p:cNvPr id="11" name="Content Placeholder 10">
            <a:extLst>
              <a:ext uri="{FF2B5EF4-FFF2-40B4-BE49-F238E27FC236}">
                <a16:creationId xmlns:a16="http://schemas.microsoft.com/office/drawing/2014/main" id="{54DB6B50-A913-450C-8E0B-1DBB933A22E1}"/>
              </a:ext>
            </a:extLst>
          </p:cNvPr>
          <p:cNvSpPr>
            <a:spLocks noGrp="1"/>
          </p:cNvSpPr>
          <p:nvPr>
            <p:ph idx="1"/>
          </p:nvPr>
        </p:nvSpPr>
        <p:spPr/>
        <p:txBody>
          <a:bodyPr>
            <a:normAutofit/>
          </a:bodyPr>
          <a:lstStyle/>
          <a:p>
            <a:r>
              <a:rPr lang="en-US" dirty="0"/>
              <a:t>An automatic plant watering system using microcontroller is programmed such that it gives the interrupt signals to the motor via the relay. </a:t>
            </a:r>
          </a:p>
          <a:p>
            <a:r>
              <a:rPr lang="en-US" dirty="0"/>
              <a:t>Soil sensor is connected to the Arduino board which senses the moisture content present in the soil. </a:t>
            </a:r>
          </a:p>
          <a:p>
            <a:r>
              <a:rPr lang="en-US" dirty="0"/>
              <a:t>Whenever there is a change in the moisture content of the soil, the sensor senses the change, giving signal to the microcontroller so that the pump(motor) can be activated.</a:t>
            </a:r>
          </a:p>
          <a:p>
            <a:r>
              <a:rPr lang="en-US" dirty="0"/>
              <a:t>Automatic plant watering systems are convenient, especially for those who travel.</a:t>
            </a:r>
          </a:p>
          <a:p>
            <a:r>
              <a:rPr lang="en-US" dirty="0"/>
              <a:t>If installed and programmed properly, automatic irrigation systems can even save you money and help in water conservation. </a:t>
            </a:r>
          </a:p>
          <a:p>
            <a:r>
              <a:rPr lang="en-US" dirty="0"/>
              <a:t>Saving money in the sense, dead lawn grass and plants need to be replaced, and that can be really expensive. But automatic watering system is a one time investment.</a:t>
            </a:r>
          </a:p>
        </p:txBody>
      </p:sp>
    </p:spTree>
    <p:extLst>
      <p:ext uri="{BB962C8B-B14F-4D97-AF65-F5344CB8AC3E}">
        <p14:creationId xmlns:p14="http://schemas.microsoft.com/office/powerpoint/2010/main" val="1943867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8200-0985-4DED-A84B-D6ADED92FAE6}"/>
              </a:ext>
            </a:extLst>
          </p:cNvPr>
          <p:cNvSpPr>
            <a:spLocks noGrp="1"/>
          </p:cNvSpPr>
          <p:nvPr>
            <p:ph type="title"/>
          </p:nvPr>
        </p:nvSpPr>
        <p:spPr/>
        <p:txBody>
          <a:bodyPr/>
          <a:lstStyle/>
          <a:p>
            <a:r>
              <a:rPr lang="en-US" dirty="0"/>
              <a:t>Benefits of this project</a:t>
            </a:r>
          </a:p>
        </p:txBody>
      </p:sp>
      <p:sp>
        <p:nvSpPr>
          <p:cNvPr id="3" name="Content Placeholder 2">
            <a:extLst>
              <a:ext uri="{FF2B5EF4-FFF2-40B4-BE49-F238E27FC236}">
                <a16:creationId xmlns:a16="http://schemas.microsoft.com/office/drawing/2014/main" id="{90E8A47E-9D4A-4D70-B23A-B0AC3757292F}"/>
              </a:ext>
            </a:extLst>
          </p:cNvPr>
          <p:cNvSpPr>
            <a:spLocks noGrp="1"/>
          </p:cNvSpPr>
          <p:nvPr>
            <p:ph idx="1"/>
          </p:nvPr>
        </p:nvSpPr>
        <p:spPr>
          <a:xfrm>
            <a:off x="819854" y="1869600"/>
            <a:ext cx="10840914" cy="3921600"/>
          </a:xfrm>
        </p:spPr>
        <p:txBody>
          <a:bodyPr>
            <a:normAutofit/>
          </a:bodyPr>
          <a:lstStyle/>
          <a:p>
            <a:r>
              <a:rPr lang="en-US" sz="2000" dirty="0"/>
              <a:t>Free yourself from manual labor.</a:t>
            </a:r>
          </a:p>
          <a:p>
            <a:r>
              <a:rPr lang="en-US" sz="2000" dirty="0"/>
              <a:t>Prevents Weeds and diseases.</a:t>
            </a:r>
          </a:p>
          <a:p>
            <a:r>
              <a:rPr lang="en-US" sz="2000" dirty="0"/>
              <a:t>Preserves soil structure and nutrients.</a:t>
            </a:r>
          </a:p>
          <a:p>
            <a:r>
              <a:rPr lang="en-US" sz="2000" dirty="0"/>
              <a:t>Just the right amount of water will be released, While having a Lush Garden. (Unlike when you hand water, when you can easily use more water than you need.)</a:t>
            </a:r>
          </a:p>
          <a:p>
            <a:r>
              <a:rPr lang="en-US" sz="2000" dirty="0"/>
              <a:t>The water will be directed to exactly where it is needed. (Unlike with hand watering, when you can easily waste water by splashing it around where plants roots cannot retrieve it easily).</a:t>
            </a:r>
          </a:p>
          <a:p>
            <a:r>
              <a:rPr lang="en-US" sz="2000" dirty="0"/>
              <a:t>An automatic shut off can help to keep water usage to a minimum.</a:t>
            </a:r>
            <a:br>
              <a:rPr lang="en-US" sz="2000" dirty="0"/>
            </a:br>
            <a:endParaRPr lang="en-US" sz="2000" dirty="0"/>
          </a:p>
        </p:txBody>
      </p:sp>
    </p:spTree>
    <p:extLst>
      <p:ext uri="{BB962C8B-B14F-4D97-AF65-F5344CB8AC3E}">
        <p14:creationId xmlns:p14="http://schemas.microsoft.com/office/powerpoint/2010/main" val="277620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20AFF-71EE-455D-ABCD-34963A8829B2}"/>
              </a:ext>
            </a:extLst>
          </p:cNvPr>
          <p:cNvSpPr>
            <a:spLocks noGrp="1"/>
          </p:cNvSpPr>
          <p:nvPr>
            <p:ph type="title"/>
          </p:nvPr>
        </p:nvSpPr>
        <p:spPr/>
        <p:txBody>
          <a:bodyPr/>
          <a:lstStyle/>
          <a:p>
            <a:r>
              <a:rPr lang="en-IN" dirty="0"/>
              <a:t>Problems Identified in The Current Product</a:t>
            </a:r>
          </a:p>
        </p:txBody>
      </p:sp>
      <p:sp>
        <p:nvSpPr>
          <p:cNvPr id="4" name="Content Placeholder 3">
            <a:extLst>
              <a:ext uri="{FF2B5EF4-FFF2-40B4-BE49-F238E27FC236}">
                <a16:creationId xmlns:a16="http://schemas.microsoft.com/office/drawing/2014/main" id="{CDFF9F4D-A26E-485F-962D-12794471135B}"/>
              </a:ext>
            </a:extLst>
          </p:cNvPr>
          <p:cNvSpPr>
            <a:spLocks noGrp="1"/>
          </p:cNvSpPr>
          <p:nvPr>
            <p:ph idx="1"/>
          </p:nvPr>
        </p:nvSpPr>
        <p:spPr>
          <a:xfrm>
            <a:off x="685801" y="1976132"/>
            <a:ext cx="10840914" cy="3921600"/>
          </a:xfrm>
        </p:spPr>
        <p:txBody>
          <a:bodyPr/>
          <a:lstStyle/>
          <a:p>
            <a:r>
              <a:rPr lang="en-US" dirty="0"/>
              <a:t>These systems can be quite costly depending on the size of the property. Furthermore, portions of the lawn will have to be dug up to install pipework and attach it to the plumbing system of the home. This can equate to days or weeks without use of the yard</a:t>
            </a:r>
            <a:r>
              <a:rPr lang="en-IN" dirty="0"/>
              <a:t>.</a:t>
            </a:r>
          </a:p>
          <a:p>
            <a:r>
              <a:rPr lang="en-IN" dirty="0"/>
              <a:t>Once the water in the tank runs out, the user must manually pour water in the water tank.</a:t>
            </a:r>
          </a:p>
          <a:p>
            <a:r>
              <a:rPr lang="en-IN" dirty="0"/>
              <a:t>No user interface so you won’t know whether the plant has been watered or not.</a:t>
            </a:r>
          </a:p>
          <a:p>
            <a:r>
              <a:rPr lang="en-IN" dirty="0"/>
              <a:t>A research by MIT has proved that 80% of water being sprayed by the current system is being wasted or sprayed in unwanted areas.</a:t>
            </a:r>
          </a:p>
          <a:p>
            <a:endParaRPr lang="en-IN" dirty="0"/>
          </a:p>
          <a:p>
            <a:endParaRPr lang="en-IN" dirty="0"/>
          </a:p>
        </p:txBody>
      </p:sp>
      <p:pic>
        <p:nvPicPr>
          <p:cNvPr id="5" name="Picture 4">
            <a:extLst>
              <a:ext uri="{FF2B5EF4-FFF2-40B4-BE49-F238E27FC236}">
                <a16:creationId xmlns:a16="http://schemas.microsoft.com/office/drawing/2014/main" id="{CC21A629-4EB8-4CC5-8B25-49619A6C01CD}"/>
              </a:ext>
            </a:extLst>
          </p:cNvPr>
          <p:cNvPicPr>
            <a:picLocks noChangeAspect="1"/>
          </p:cNvPicPr>
          <p:nvPr/>
        </p:nvPicPr>
        <p:blipFill>
          <a:blip r:embed="rId2"/>
          <a:stretch>
            <a:fillRect/>
          </a:stretch>
        </p:blipFill>
        <p:spPr>
          <a:xfrm>
            <a:off x="2136562" y="4419600"/>
            <a:ext cx="3251447" cy="2167631"/>
          </a:xfrm>
          <a:prstGeom prst="rect">
            <a:avLst/>
          </a:prstGeom>
        </p:spPr>
      </p:pic>
      <p:pic>
        <p:nvPicPr>
          <p:cNvPr id="7" name="Picture 6">
            <a:extLst>
              <a:ext uri="{FF2B5EF4-FFF2-40B4-BE49-F238E27FC236}">
                <a16:creationId xmlns:a16="http://schemas.microsoft.com/office/drawing/2014/main" id="{BEEB0927-A921-462B-9340-B50DB1264F53}"/>
              </a:ext>
            </a:extLst>
          </p:cNvPr>
          <p:cNvPicPr>
            <a:picLocks noChangeAspect="1"/>
          </p:cNvPicPr>
          <p:nvPr/>
        </p:nvPicPr>
        <p:blipFill>
          <a:blip r:embed="rId3"/>
          <a:stretch>
            <a:fillRect/>
          </a:stretch>
        </p:blipFill>
        <p:spPr>
          <a:xfrm>
            <a:off x="6757288" y="4456966"/>
            <a:ext cx="3400147" cy="2092898"/>
          </a:xfrm>
          <a:prstGeom prst="rect">
            <a:avLst/>
          </a:prstGeom>
        </p:spPr>
      </p:pic>
    </p:spTree>
    <p:extLst>
      <p:ext uri="{BB962C8B-B14F-4D97-AF65-F5344CB8AC3E}">
        <p14:creationId xmlns:p14="http://schemas.microsoft.com/office/powerpoint/2010/main" val="2881230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4C0CD-0468-44AB-833E-DF0D65D4CCFB}"/>
              </a:ext>
            </a:extLst>
          </p:cNvPr>
          <p:cNvSpPr>
            <a:spLocks noGrp="1"/>
          </p:cNvSpPr>
          <p:nvPr>
            <p:ph type="title"/>
          </p:nvPr>
        </p:nvSpPr>
        <p:spPr>
          <a:xfrm>
            <a:off x="650290" y="325514"/>
            <a:ext cx="10840914" cy="1260000"/>
          </a:xfrm>
        </p:spPr>
        <p:txBody>
          <a:bodyPr>
            <a:normAutofit/>
          </a:bodyPr>
          <a:lstStyle/>
          <a:p>
            <a:r>
              <a:rPr lang="en-IN" sz="2800" dirty="0"/>
              <a:t>   </a:t>
            </a:r>
            <a:br>
              <a:rPr lang="en-IN" sz="2800" dirty="0"/>
            </a:br>
            <a:r>
              <a:rPr lang="en-IN" sz="2800" dirty="0"/>
              <a:t>Block Diagram of the current model</a:t>
            </a:r>
          </a:p>
        </p:txBody>
      </p:sp>
      <p:pic>
        <p:nvPicPr>
          <p:cNvPr id="11" name="Picture 10">
            <a:extLst>
              <a:ext uri="{FF2B5EF4-FFF2-40B4-BE49-F238E27FC236}">
                <a16:creationId xmlns:a16="http://schemas.microsoft.com/office/drawing/2014/main" id="{326563E2-C333-412B-A9C4-C8824837F198}"/>
              </a:ext>
            </a:extLst>
          </p:cNvPr>
          <p:cNvPicPr>
            <a:picLocks noChangeAspect="1"/>
          </p:cNvPicPr>
          <p:nvPr/>
        </p:nvPicPr>
        <p:blipFill>
          <a:blip r:embed="rId2"/>
          <a:stretch>
            <a:fillRect/>
          </a:stretch>
        </p:blipFill>
        <p:spPr>
          <a:xfrm>
            <a:off x="719092" y="2007155"/>
            <a:ext cx="4916425" cy="3538706"/>
          </a:xfrm>
          <a:prstGeom prst="rect">
            <a:avLst/>
          </a:prstGeom>
        </p:spPr>
      </p:pic>
      <p:pic>
        <p:nvPicPr>
          <p:cNvPr id="13" name="Picture 12">
            <a:extLst>
              <a:ext uri="{FF2B5EF4-FFF2-40B4-BE49-F238E27FC236}">
                <a16:creationId xmlns:a16="http://schemas.microsoft.com/office/drawing/2014/main" id="{78BC03EF-E22A-4749-BCA1-45FD0E1D29A3}"/>
              </a:ext>
            </a:extLst>
          </p:cNvPr>
          <p:cNvPicPr>
            <a:picLocks noChangeAspect="1"/>
          </p:cNvPicPr>
          <p:nvPr/>
        </p:nvPicPr>
        <p:blipFill>
          <a:blip r:embed="rId3"/>
          <a:stretch>
            <a:fillRect/>
          </a:stretch>
        </p:blipFill>
        <p:spPr>
          <a:xfrm>
            <a:off x="6144338" y="3002393"/>
            <a:ext cx="5489894" cy="1548229"/>
          </a:xfrm>
          <a:prstGeom prst="rect">
            <a:avLst/>
          </a:prstGeom>
        </p:spPr>
      </p:pic>
    </p:spTree>
    <p:extLst>
      <p:ext uri="{BB962C8B-B14F-4D97-AF65-F5344CB8AC3E}">
        <p14:creationId xmlns:p14="http://schemas.microsoft.com/office/powerpoint/2010/main" val="42165091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Corbel"/>
        <a:ea typeface=""/>
        <a:cs typeface=""/>
      </a:majorFont>
      <a:minorFont>
        <a:latin typeface="Corbel"/>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ln>
          <a:noFill/>
        </a:ln>
      </a:spPr>
      <a:bodyPr rtlCol="0" anchor="ctr"/>
      <a:lstStyle>
        <a:defPPr algn="ctr">
          <a:defRPr/>
        </a:defP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name="TF22736411_Famous event in history presentation_AAS_v4" id="{885A6F1E-651B-4F15-A7C5-F8866BEBEDBA}" vid="{A424914B-CB64-4CFE-A131-6ACB64D36A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C94942-C689-461B-8649-1FD863C6BA2B}">
  <ds:schemaRefs>
    <ds:schemaRef ds:uri="http://purl.org/dc/elements/1.1/"/>
    <ds:schemaRef ds:uri="71af3243-3dd4-4a8d-8c0d-dd76da1f02a5"/>
    <ds:schemaRef ds:uri="http://schemas.openxmlformats.org/package/2006/metadata/core-properties"/>
    <ds:schemaRef ds:uri="http://schemas.microsoft.com/office/2006/documentManagement/types"/>
    <ds:schemaRef ds:uri="http://purl.org/dc/dcmitype/"/>
    <ds:schemaRef ds:uri="http://schemas.microsoft.com/office/2006/metadata/properties"/>
    <ds:schemaRef ds:uri="http://schemas.microsoft.com/office/infopath/2007/PartnerControls"/>
    <ds:schemaRef ds:uri="http://purl.org/dc/terms/"/>
    <ds:schemaRef ds:uri="16c05727-aa75-4e4a-9b5f-8a80a1165891"/>
    <ds:schemaRef ds:uri="http://www.w3.org/XML/1998/namespace"/>
  </ds:schemaRefs>
</ds:datastoreItem>
</file>

<file path=customXml/itemProps2.xml><?xml version="1.0" encoding="utf-8"?>
<ds:datastoreItem xmlns:ds="http://schemas.openxmlformats.org/officeDocument/2006/customXml" ds:itemID="{096277B9-27DA-47CA-9593-62E4BB44AB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C25A74-1E0C-4362-AFA3-6197BD285F3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Famous event in history presentation</Template>
  <TotalTime>0</TotalTime>
  <Words>1132</Words>
  <Application>Microsoft Office PowerPoint</Application>
  <PresentationFormat>Widescreen</PresentationFormat>
  <Paragraphs>94</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Adobe Arabic</vt:lpstr>
      <vt:lpstr>Adobe Garamond Pro Bold</vt:lpstr>
      <vt:lpstr>Arial</vt:lpstr>
      <vt:lpstr>Calibri</vt:lpstr>
      <vt:lpstr>Corbel</vt:lpstr>
      <vt:lpstr>Open Sans</vt:lpstr>
      <vt:lpstr>Wingdings</vt:lpstr>
      <vt:lpstr>Celestial</vt:lpstr>
      <vt:lpstr>3D Printed Smart plant base (smart home)</vt:lpstr>
      <vt:lpstr>Abstract</vt:lpstr>
      <vt:lpstr>Abstract</vt:lpstr>
      <vt:lpstr>Objective</vt:lpstr>
      <vt:lpstr>Technology Stack</vt:lpstr>
      <vt:lpstr>Functionality</vt:lpstr>
      <vt:lpstr>Benefits of this project</vt:lpstr>
      <vt:lpstr>Problems Identified in The Current Product</vt:lpstr>
      <vt:lpstr>    Block Diagram of the current model</vt:lpstr>
      <vt:lpstr>Updated Block diagram</vt:lpstr>
      <vt:lpstr>Data Flow diagram and use case diagram</vt:lpstr>
      <vt:lpstr>Sequence Diagram and context diagram</vt:lpstr>
      <vt:lpstr>Flow Diagram</vt:lpstr>
      <vt:lpstr>Custom Built PCB</vt:lpstr>
      <vt:lpstr>work done so far</vt:lpstr>
      <vt:lpstr>SYSTEM IMPLEMENTATION</vt:lpstr>
      <vt:lpstr>PowerPoint Presentation</vt:lpstr>
      <vt:lpstr>PowerPoint Presentation</vt:lpstr>
      <vt:lpstr>PowerPoint Presentation</vt:lpstr>
      <vt:lpstr>PowerPoint Presentation</vt:lpstr>
      <vt:lpstr>Conclusion &amp; Future</vt:lpstr>
      <vt:lpstr>Testing &amp; Implementation</vt:lpstr>
      <vt:lpstr>Testing &amp; Implementation</vt:lpstr>
      <vt:lpstr>Testing &amp; Implementation</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2020-11-24T12:10:58Z</dcterms:created>
  <dcterms:modified xsi:type="dcterms:W3CDTF">2021-06-13T17:07:55Z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